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57" r:id="rId3"/>
    <p:sldId id="307" r:id="rId4"/>
    <p:sldId id="35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355" r:id="rId25"/>
    <p:sldId id="352" r:id="rId26"/>
    <p:sldId id="353" r:id="rId27"/>
    <p:sldId id="354" r:id="rId28"/>
    <p:sldId id="280" r:id="rId29"/>
    <p:sldId id="281" r:id="rId30"/>
    <p:sldId id="282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8" r:id="rId45"/>
    <p:sldId id="356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8" r:id="rId55"/>
    <p:sldId id="309" r:id="rId56"/>
    <p:sldId id="310" r:id="rId57"/>
  </p:sldIdLst>
  <p:sldSz cx="9144000" cy="5715000" type="screen16x10"/>
  <p:notesSz cx="6881813" cy="9296400"/>
  <p:embeddedFontLst>
    <p:embeddedFont>
      <p:font typeface="Cambria Math" panose="02040503050406030204" pitchFamily="18" charset="0"/>
      <p:regular r:id="rId59"/>
    </p:embeddedFont>
    <p:embeddedFont>
      <p:font typeface="Constantia" panose="02030602050306030303" pitchFamily="18" charset="0"/>
      <p:regular r:id="rId60"/>
      <p:bold r:id="rId61"/>
      <p:italic r:id="rId62"/>
      <p:boldItalic r:id="rId63"/>
    </p:embeddedFont>
    <p:embeddedFont>
      <p:font typeface="Corbel" panose="020B0503020204020204" pitchFamily="34" charset="0"/>
      <p:regular r:id="rId64"/>
      <p:bold r:id="rId65"/>
      <p:italic r:id="rId66"/>
      <p:boldItalic r:id="rId67"/>
    </p:embeddedFont>
    <p:embeddedFont>
      <p:font typeface="Franklin Gothic" panose="020B0604020202020204" charset="0"/>
      <p:bold r:id="rId68"/>
    </p:embeddedFont>
    <p:embeddedFont>
      <p:font typeface="Lora" pitchFamily="2" charset="0"/>
      <p:regular r:id="rId69"/>
      <p:bold r:id="rId70"/>
      <p:italic r:id="rId71"/>
      <p:boldItalic r:id="rId72"/>
    </p:embeddedFont>
    <p:embeddedFont>
      <p:font typeface="Noto Sans Symbols" panose="020B0502040504020204" pitchFamily="34" charset="0"/>
      <p:regular r:id="rId73"/>
      <p:bold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h3Ld06rZnBoyRQpumThL2cmt2f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6188EA-58A0-4A78-96CF-DEEB986C1424}">
  <a:tblStyle styleId="{FF6188EA-58A0-4A78-96CF-DEEB986C142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BD8E5AE-550A-451D-8273-1783567D3ACA}" styleName="Table_1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CEC"/>
          </a:solidFill>
        </a:fill>
      </a:tcStyle>
    </a:wholeTbl>
    <a:band1H>
      <a:tcTxStyle b="off" i="off"/>
      <a:tcStyle>
        <a:tcBdr/>
        <a:fill>
          <a:solidFill>
            <a:srgbClr val="D7D7D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7D7D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82444" cy="46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9371" y="1"/>
            <a:ext cx="2982443" cy="46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2476"/>
            <a:ext cx="2982444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CI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f1024.github.io/2019/06/22/Create-Pytorch-Datasets-and-Dataloaders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associative-data-modeling-demystified-part-iv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birdsong-recognition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next: Who’s Who (S)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Data Analytics (S)</a:t>
            </a:r>
            <a:endParaRPr/>
          </a:p>
        </p:txBody>
      </p:sp>
      <p:sp>
        <p:nvSpPr>
          <p:cNvPr id="223" name="Google Shape;223;p10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ASCII table subset from Wikipedia,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https://en.wikipedia.org/wiki/ASCII</a:t>
            </a:r>
            <a:endParaRPr/>
          </a:p>
        </p:txBody>
      </p:sp>
      <p:sp>
        <p:nvSpPr>
          <p:cNvPr id="239" name="Google Shape;239;p12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17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Credits: Wikipedia, https://people.eecs.berkeley.edu/~junyanz/cat/cat_papers.html,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Wikidata</a:t>
            </a:r>
            <a:endParaRPr/>
          </a:p>
        </p:txBody>
      </p:sp>
      <p:sp>
        <p:nvSpPr>
          <p:cNvPr id="297" name="Google Shape;297;p17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https://data.cityofnewyork.us/Transportation/2015-Yellow-Taxi-Trip-Data/ba8s-jw6u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How big? (Z)</a:t>
            </a:r>
            <a:endParaRPr/>
          </a:p>
        </p:txBody>
      </p:sp>
      <p:sp>
        <p:nvSpPr>
          <p:cNvPr id="316" name="Google Shape;316;p18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147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21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next: Who’s Who (S)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710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5" name="Google Shape;415;p25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Imagenet image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https://mf1024.github.io/2019/06/22/Create-Pytorch-Datasets-and-Dataloaders/</a:t>
            </a:r>
            <a:endParaRPr/>
          </a:p>
        </p:txBody>
      </p:sp>
      <p:sp>
        <p:nvSpPr>
          <p:cNvPr id="416" name="Google Shape;416;p25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9" name="Google Shape;429;p26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Facebook graph: https://www.google.com/url?sa=i&amp;rct=j&amp;q=&amp;esrc=s&amp;source=images&amp;cd=&amp;cad=rja&amp;uact=8&amp;ved=0ahUKEwiG-NS3pszYAhUiYt8KHUMFCH4QjRwIBw&amp;url=http%3A%2F%2Fwww.businessinsider.com%2Fexplainer-what-exactly-is-the-social-graph-2012-3&amp;psig=AOvVaw2D5Cm84V0EKbfEKCIh2EYF&amp;ust=1515635983002846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Retweet graph: https://www.researchgate.net/figure/266968024_A-sample-basic-retweet-graph</a:t>
            </a:r>
            <a:endParaRPr/>
          </a:p>
        </p:txBody>
      </p:sp>
      <p:sp>
        <p:nvSpPr>
          <p:cNvPr id="430" name="Google Shape;430;p26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8" name="Google Shape;438;p27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Freebase figure from: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https://dzone.com/articles/associative-data-modeling-demystified-part-iv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EducationalOrganization from schema.org</a:t>
            </a:r>
            <a:endParaRPr/>
          </a:p>
        </p:txBody>
      </p:sp>
      <p:sp>
        <p:nvSpPr>
          <p:cNvPr id="439" name="Google Shape;439;p27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8" name="Google Shape;448;p28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https://giphy.com/gifs/climate-change-visualization-global-warming-hPovBcQ3c1g9W</a:t>
            </a:r>
            <a:endParaRPr/>
          </a:p>
        </p:txBody>
      </p:sp>
      <p:sp>
        <p:nvSpPr>
          <p:cNvPr id="449" name="Google Shape;449;p28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Buzz Words</a:t>
            </a: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p32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next: Who’s Who (S)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4" name="Google Shape;504;p33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We’re gonna recite it. It’s gonna be awesome.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CERBA in this course</a:t>
            </a:r>
            <a:endParaRPr/>
          </a:p>
        </p:txBody>
      </p:sp>
      <p:sp>
        <p:nvSpPr>
          <p:cNvPr id="505" name="Google Shape;505;p33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3" name="Google Shape;513;p34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example 1, a recommender system (C)</a:t>
            </a:r>
            <a:endParaRPr/>
          </a:p>
        </p:txBody>
      </p:sp>
      <p:sp>
        <p:nvSpPr>
          <p:cNvPr id="514" name="Google Shape;514;p34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2" name="Google Shape;522;p35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https://www.kaggle.com/c/birdsong-recognition</a:t>
            </a:r>
            <a:endParaRPr/>
          </a:p>
        </p:txBody>
      </p:sp>
      <p:sp>
        <p:nvSpPr>
          <p:cNvPr id="523" name="Google Shape;523;p35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0" name="Google Shape;530;p36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the application process (C)</a:t>
            </a:r>
            <a:endParaRPr/>
          </a:p>
        </p:txBody>
      </p:sp>
      <p:sp>
        <p:nvSpPr>
          <p:cNvPr id="531" name="Google Shape;531;p36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words from Industry (Z)</a:t>
            </a:r>
            <a:endParaRPr/>
          </a:p>
        </p:txBody>
      </p:sp>
      <p:sp>
        <p:nvSpPr>
          <p:cNvPr id="540" name="Google Shape;5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7" name="Google Shape;547;p38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 recap motivations (Z)</a:t>
            </a:r>
            <a:endParaRPr/>
          </a:p>
        </p:txBody>
      </p:sp>
      <p:sp>
        <p:nvSpPr>
          <p:cNvPr id="548" name="Google Shape;548;p38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5" name="Google Shape;555;p39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Course Logistics (S)</a:t>
            </a:r>
            <a:endParaRPr/>
          </a:p>
        </p:txBody>
      </p:sp>
      <p:sp>
        <p:nvSpPr>
          <p:cNvPr id="556" name="Google Shape;556;p39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0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p41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next: Who’s Who (S)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Outline (C)</a:t>
            </a: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8" name="Google Shape;588;p42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b="1"/>
              <a:t>Clayton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b="1"/>
              <a:t>CHANGE THIS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Feeback form</a:t>
            </a:r>
            <a:endParaRPr/>
          </a:p>
        </p:txBody>
      </p:sp>
      <p:sp>
        <p:nvSpPr>
          <p:cNvPr id="589" name="Google Shape;589;p42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3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other courses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b="1"/>
              <a:t>Should we say who the course is NOT for?</a:t>
            </a:r>
            <a:endParaRPr b="1"/>
          </a:p>
        </p:txBody>
      </p:sp>
      <p:sp>
        <p:nvSpPr>
          <p:cNvPr id="596" name="Google Shape;5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topic list</a:t>
            </a:r>
            <a:endParaRPr/>
          </a:p>
        </p:txBody>
      </p:sp>
      <p:sp>
        <p:nvSpPr>
          <p:cNvPr id="603" name="Google Shape;60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textbooks</a:t>
            </a:r>
            <a:endParaRPr/>
          </a:p>
        </p:txBody>
      </p:sp>
      <p:sp>
        <p:nvSpPr>
          <p:cNvPr id="610" name="Google Shape;61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prereqs and workload (C)</a:t>
            </a:r>
            <a:endParaRPr/>
          </a:p>
        </p:txBody>
      </p:sp>
      <p:sp>
        <p:nvSpPr>
          <p:cNvPr id="619" name="Google Shape;6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Disclaimer (S)</a:t>
            </a:r>
            <a:endParaRPr/>
          </a:p>
        </p:txBody>
      </p:sp>
      <p:sp>
        <p:nvSpPr>
          <p:cNvPr id="632" name="Google Shape;63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Technologies (Z)+</a:t>
            </a:r>
            <a:endParaRPr/>
          </a:p>
        </p:txBody>
      </p:sp>
      <p:sp>
        <p:nvSpPr>
          <p:cNvPr id="639" name="Google Shape;6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Sue</a:t>
            </a:r>
            <a:endParaRPr/>
          </a:p>
        </p:txBody>
      </p:sp>
      <p:sp>
        <p:nvSpPr>
          <p:cNvPr id="646" name="Google Shape;64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1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2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endParaRPr/>
          </a:p>
        </p:txBody>
      </p:sp>
      <p:sp>
        <p:nvSpPr>
          <p:cNvPr id="669" name="Google Shape;66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endParaRPr/>
          </a:p>
        </p:txBody>
      </p:sp>
      <p:sp>
        <p:nvSpPr>
          <p:cNvPr id="677" name="Google Shape;67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Sue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/>
              <a:t>Up next: Clean Link Model (S)</a:t>
            </a:r>
            <a:endParaRPr/>
          </a:p>
        </p:txBody>
      </p:sp>
      <p:sp>
        <p:nvSpPr>
          <p:cNvPr id="183" name="Google Shape;183;p6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99371" y="8832476"/>
            <a:ext cx="2982443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425" tIns="43700" rIns="87425" bIns="4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next: Who’s Who (S)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916927" y="4416985"/>
            <a:ext cx="5047959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2463" y="698500"/>
            <a:ext cx="55768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5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anklin Gothic"/>
              <a:buNone/>
              <a:defRPr sz="3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55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115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None/>
              <a:defRPr sz="22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5"/>
          <p:cNvSpPr/>
          <p:nvPr/>
        </p:nvSpPr>
        <p:spPr>
          <a:xfrm>
            <a:off x="1" y="5504657"/>
            <a:ext cx="2829261" cy="21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© 2017-22 Trustees of the University of Pennsylvania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>
            <a:off x="1113237" y="571500"/>
            <a:ext cx="7514033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>
            <a:off x="1113236" y="3619500"/>
            <a:ext cx="7514035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/>
          <p:nvPr/>
        </p:nvSpPr>
        <p:spPr>
          <a:xfrm>
            <a:off x="1198959" y="719186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5"/>
          <p:cNvSpPr txBox="1"/>
          <p:nvPr/>
        </p:nvSpPr>
        <p:spPr>
          <a:xfrm>
            <a:off x="8170069" y="2349499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5"/>
          <p:cNvSpPr txBox="1">
            <a:spLocks noGrp="1"/>
          </p:cNvSpPr>
          <p:nvPr>
            <p:ph type="title"/>
          </p:nvPr>
        </p:nvSpPr>
        <p:spPr>
          <a:xfrm>
            <a:off x="1656161" y="571501"/>
            <a:ext cx="674250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body" idx="1"/>
          </p:nvPr>
        </p:nvSpPr>
        <p:spPr>
          <a:xfrm>
            <a:off x="1827611" y="2857499"/>
            <a:ext cx="6399611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body" idx="2"/>
          </p:nvPr>
        </p:nvSpPr>
        <p:spPr>
          <a:xfrm>
            <a:off x="1113236" y="3619500"/>
            <a:ext cx="7514033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65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7" name="Google Shape;87;p65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8" name="Google Shape;88;p6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>
            <a:spLocks noGrp="1"/>
          </p:cNvSpPr>
          <p:nvPr>
            <p:ph type="title"/>
          </p:nvPr>
        </p:nvSpPr>
        <p:spPr>
          <a:xfrm>
            <a:off x="1113235" y="2757151"/>
            <a:ext cx="7514032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66"/>
          <p:cNvSpPr txBox="1">
            <a:spLocks noGrp="1"/>
          </p:cNvSpPr>
          <p:nvPr>
            <p:ph type="body" idx="1"/>
          </p:nvPr>
        </p:nvSpPr>
        <p:spPr>
          <a:xfrm>
            <a:off x="1113236" y="3981151"/>
            <a:ext cx="7514033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66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3" name="Google Shape;93;p66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4" name="Google Shape;94;p66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7"/>
          <p:cNvSpPr txBox="1"/>
          <p:nvPr/>
        </p:nvSpPr>
        <p:spPr>
          <a:xfrm>
            <a:off x="1198959" y="719186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7"/>
          <p:cNvSpPr txBox="1"/>
          <p:nvPr/>
        </p:nvSpPr>
        <p:spPr>
          <a:xfrm>
            <a:off x="8170069" y="2349499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7"/>
          <p:cNvSpPr txBox="1">
            <a:spLocks noGrp="1"/>
          </p:cNvSpPr>
          <p:nvPr>
            <p:ph type="title"/>
          </p:nvPr>
        </p:nvSpPr>
        <p:spPr>
          <a:xfrm>
            <a:off x="1656161" y="571501"/>
            <a:ext cx="674250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67"/>
          <p:cNvSpPr txBox="1">
            <a:spLocks noGrp="1"/>
          </p:cNvSpPr>
          <p:nvPr>
            <p:ph type="body" idx="1"/>
          </p:nvPr>
        </p:nvSpPr>
        <p:spPr>
          <a:xfrm>
            <a:off x="1113237" y="3238500"/>
            <a:ext cx="7514033" cy="74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31165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9433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7592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67"/>
          <p:cNvSpPr txBox="1">
            <a:spLocks noGrp="1"/>
          </p:cNvSpPr>
          <p:nvPr>
            <p:ph type="body" idx="2"/>
          </p:nvPr>
        </p:nvSpPr>
        <p:spPr>
          <a:xfrm>
            <a:off x="1113236" y="3979333"/>
            <a:ext cx="7514033" cy="8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6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2" name="Google Shape;102;p67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3" name="Google Shape;103;p67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8"/>
          <p:cNvSpPr txBox="1">
            <a:spLocks noGrp="1"/>
          </p:cNvSpPr>
          <p:nvPr>
            <p:ph type="title"/>
          </p:nvPr>
        </p:nvSpPr>
        <p:spPr>
          <a:xfrm>
            <a:off x="1113235" y="571503"/>
            <a:ext cx="7514034" cy="227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68"/>
          <p:cNvSpPr txBox="1">
            <a:spLocks noGrp="1"/>
          </p:cNvSpPr>
          <p:nvPr>
            <p:ph type="body" idx="1"/>
          </p:nvPr>
        </p:nvSpPr>
        <p:spPr>
          <a:xfrm>
            <a:off x="1113236" y="2921000"/>
            <a:ext cx="7514035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31165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9433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7592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68"/>
          <p:cNvSpPr txBox="1">
            <a:spLocks noGrp="1"/>
          </p:cNvSpPr>
          <p:nvPr>
            <p:ph type="body" idx="2"/>
          </p:nvPr>
        </p:nvSpPr>
        <p:spPr>
          <a:xfrm>
            <a:off x="1113236" y="3619500"/>
            <a:ext cx="7514035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8" name="Google Shape;108;p68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9" name="Google Shape;109;p6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0" name="Google Shape;110;p68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9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69"/>
          <p:cNvSpPr txBox="1">
            <a:spLocks noGrp="1"/>
          </p:cNvSpPr>
          <p:nvPr>
            <p:ph type="body" idx="1"/>
          </p:nvPr>
        </p:nvSpPr>
        <p:spPr>
          <a:xfrm rot="5400000">
            <a:off x="2716060" y="-699577"/>
            <a:ext cx="4308382" cy="751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31165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9433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7592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Google Shape;114;p69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5" name="Google Shape;115;p69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6" name="Google Shape;116;p6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0"/>
          <p:cNvSpPr txBox="1">
            <a:spLocks noGrp="1"/>
          </p:cNvSpPr>
          <p:nvPr>
            <p:ph type="title"/>
          </p:nvPr>
        </p:nvSpPr>
        <p:spPr>
          <a:xfrm rot="5400000">
            <a:off x="5836133" y="2034861"/>
            <a:ext cx="4254500" cy="132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70"/>
          <p:cNvSpPr txBox="1">
            <a:spLocks noGrp="1"/>
          </p:cNvSpPr>
          <p:nvPr>
            <p:ph type="body" idx="1"/>
          </p:nvPr>
        </p:nvSpPr>
        <p:spPr>
          <a:xfrm rot="5400000">
            <a:off x="1993389" y="-308654"/>
            <a:ext cx="4254500" cy="601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31165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9433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7592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0" name="Google Shape;120;p70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1" name="Google Shape;121;p70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" name="Google Shape;122;p70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1"/>
          <p:cNvSpPr txBox="1">
            <a:spLocks noGrp="1"/>
          </p:cNvSpPr>
          <p:nvPr>
            <p:ph type="title"/>
          </p:nvPr>
        </p:nvSpPr>
        <p:spPr>
          <a:xfrm>
            <a:off x="1179515" y="1658938"/>
            <a:ext cx="7793037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Franklin Gothic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71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7" name="Google Shape;127;p71"/>
          <p:cNvSpPr txBox="1">
            <a:spLocks noGrp="1"/>
          </p:cNvSpPr>
          <p:nvPr>
            <p:ph type="subTitle" idx="1"/>
          </p:nvPr>
        </p:nvSpPr>
        <p:spPr>
          <a:xfrm>
            <a:off x="1363663" y="3287448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Google Shape;128;p71"/>
          <p:cNvSpPr/>
          <p:nvPr/>
        </p:nvSpPr>
        <p:spPr>
          <a:xfrm rot="10800000" flipH="1">
            <a:off x="201613" y="2509573"/>
            <a:ext cx="8693150" cy="46302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None/>
            </a:pPr>
            <a:endParaRPr sz="1667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71"/>
          <p:cNvSpPr/>
          <p:nvPr/>
        </p:nvSpPr>
        <p:spPr>
          <a:xfrm>
            <a:off x="1" y="5504657"/>
            <a:ext cx="2829261" cy="21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None/>
            </a:pPr>
            <a:r>
              <a:rPr lang="en-US" sz="7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© 2013 A. Haeberlen, Z. 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71"/>
          <p:cNvGrpSpPr/>
          <p:nvPr/>
        </p:nvGrpSpPr>
        <p:grpSpPr>
          <a:xfrm>
            <a:off x="101601" y="0"/>
            <a:ext cx="1515326" cy="5715001"/>
            <a:chOff x="1320800" y="0"/>
            <a:chExt cx="2436813" cy="6858001"/>
          </a:xfrm>
        </p:grpSpPr>
        <p:sp>
          <p:nvSpPr>
            <p:cNvPr id="131" name="Google Shape;131;p71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034"/>
                  </a:moveTo>
                  <a:lnTo>
                    <a:pt x="26478" y="119999"/>
                  </a:lnTo>
                  <a:lnTo>
                    <a:pt x="120000" y="0"/>
                  </a:lnTo>
                  <a:lnTo>
                    <a:pt x="92842" y="0"/>
                  </a:lnTo>
                  <a:lnTo>
                    <a:pt x="0" y="119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2" name="Google Shape;132;p71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2897" y="0"/>
                  </a:lnTo>
                  <a:lnTo>
                    <a:pt x="0" y="119133"/>
                  </a:lnTo>
                  <a:lnTo>
                    <a:pt x="267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217CEC"/>
            </a:solidFill>
            <a:ln>
              <a:noFill/>
            </a:ln>
          </p:spPr>
        </p:sp>
        <p:sp>
          <p:nvSpPr>
            <p:cNvPr id="133" name="Google Shape;133;p71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4728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5AB5"/>
            </a:solidFill>
            <a:ln>
              <a:noFill/>
            </a:ln>
          </p:spPr>
        </p:sp>
        <p:sp>
          <p:nvSpPr>
            <p:cNvPr id="134" name="Google Shape;134;p71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5796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1711"/>
            </a:solidFill>
            <a:ln>
              <a:noFill/>
            </a:ln>
          </p:spPr>
        </p:sp>
        <p:sp>
          <p:nvSpPr>
            <p:cNvPr id="135" name="Google Shape;135;p71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3"/>
                  </a:moveTo>
                  <a:lnTo>
                    <a:pt x="84232" y="120000"/>
                  </a:lnTo>
                  <a:lnTo>
                    <a:pt x="120000" y="120000"/>
                  </a:lnTo>
                  <a:lnTo>
                    <a:pt x="13949" y="3272"/>
                  </a:lnTo>
                  <a:lnTo>
                    <a:pt x="0" y="0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7E241A"/>
            </a:solidFill>
            <a:ln>
              <a:noFill/>
            </a:ln>
          </p:spPr>
        </p:sp>
        <p:sp>
          <p:nvSpPr>
            <p:cNvPr id="136" name="Google Shape;136;p71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20674" y="7058"/>
                  </a:lnTo>
                  <a:lnTo>
                    <a:pt x="17303" y="3176"/>
                  </a:lnTo>
                  <a:lnTo>
                    <a:pt x="17640" y="3176"/>
                  </a:lnTo>
                  <a:lnTo>
                    <a:pt x="17640" y="2823"/>
                  </a:lnTo>
                  <a:lnTo>
                    <a:pt x="17303" y="28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696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169D7"/>
            </a:solidFill>
            <a:ln>
              <a:noFill/>
            </a:ln>
          </p:spPr>
        </p:sp>
      </p:grpSp>
      <p:pic>
        <p:nvPicPr>
          <p:cNvPr id="137" name="Google Shape;137;p71" descr="Penn shield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202" y="131341"/>
            <a:ext cx="658151" cy="77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6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56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9762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  <a:defRPr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6671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4372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813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3216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Char char="•"/>
              <a:defRPr sz="11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2067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dt" idx="10"/>
          </p:nvPr>
        </p:nvSpPr>
        <p:spPr>
          <a:xfrm>
            <a:off x="7299492" y="5295565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27" name="Google Shape;27;p56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>
            <a:spLocks noGrp="1"/>
          </p:cNvSpPr>
          <p:nvPr>
            <p:ph type="title"/>
          </p:nvPr>
        </p:nvSpPr>
        <p:spPr>
          <a:xfrm>
            <a:off x="1113235" y="140806"/>
            <a:ext cx="7514035" cy="94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body" idx="1"/>
          </p:nvPr>
        </p:nvSpPr>
        <p:spPr>
          <a:xfrm>
            <a:off x="1113237" y="1254224"/>
            <a:ext cx="3671291" cy="389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9433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7591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7688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body" idx="2"/>
          </p:nvPr>
        </p:nvSpPr>
        <p:spPr>
          <a:xfrm>
            <a:off x="4955975" y="1254224"/>
            <a:ext cx="3671292" cy="389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9433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7591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7688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dt" idx="10"/>
          </p:nvPr>
        </p:nvSpPr>
        <p:spPr>
          <a:xfrm>
            <a:off x="7299492" y="5252968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ftr" idx="11"/>
          </p:nvPr>
        </p:nvSpPr>
        <p:spPr>
          <a:xfrm>
            <a:off x="1929212" y="5252968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sldNum" idx="12"/>
          </p:nvPr>
        </p:nvSpPr>
        <p:spPr>
          <a:xfrm>
            <a:off x="8213895" y="5252968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1"/>
          </p:nvPr>
        </p:nvSpPr>
        <p:spPr>
          <a:xfrm>
            <a:off x="1329133" y="724829"/>
            <a:ext cx="3455391" cy="48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813"/>
              <a:buFont typeface="Arial"/>
              <a:buNone/>
              <a:defRPr sz="12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body" idx="2"/>
          </p:nvPr>
        </p:nvSpPr>
        <p:spPr>
          <a:xfrm>
            <a:off x="1113231" y="1288832"/>
            <a:ext cx="3671292" cy="377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7591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2988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2988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7688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3"/>
          </p:nvPr>
        </p:nvSpPr>
        <p:spPr>
          <a:xfrm>
            <a:off x="5160366" y="731885"/>
            <a:ext cx="3466903" cy="48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813"/>
              <a:buFont typeface="Arial"/>
              <a:buNone/>
              <a:defRPr sz="12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631"/>
              <a:buFont typeface="Arial"/>
              <a:buNone/>
              <a:defRPr sz="1125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4"/>
          </p:nvPr>
        </p:nvSpPr>
        <p:spPr>
          <a:xfrm>
            <a:off x="4955973" y="1288832"/>
            <a:ext cx="3671292" cy="377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7591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2988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2988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7688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7688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1"/>
          <p:cNvSpPr txBox="1">
            <a:spLocks noGrp="1"/>
          </p:cNvSpPr>
          <p:nvPr>
            <p:ph type="title"/>
          </p:nvPr>
        </p:nvSpPr>
        <p:spPr>
          <a:xfrm>
            <a:off x="1113236" y="1333500"/>
            <a:ext cx="26618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klin Gothic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1"/>
          <p:cNvSpPr txBox="1">
            <a:spLocks noGrp="1"/>
          </p:cNvSpPr>
          <p:nvPr>
            <p:ph type="body" idx="1"/>
          </p:nvPr>
        </p:nvSpPr>
        <p:spPr>
          <a:xfrm>
            <a:off x="3946527" y="571502"/>
            <a:ext cx="4680743" cy="455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12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7591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39089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body" idx="2"/>
          </p:nvPr>
        </p:nvSpPr>
        <p:spPr>
          <a:xfrm>
            <a:off x="1113236" y="2476500"/>
            <a:ext cx="2661841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E241A"/>
              </a:buClr>
              <a:buSzPts val="203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>
            <a:spLocks noGrp="1"/>
          </p:cNvSpPr>
          <p:nvPr>
            <p:ph type="title"/>
          </p:nvPr>
        </p:nvSpPr>
        <p:spPr>
          <a:xfrm>
            <a:off x="1112045" y="1460499"/>
            <a:ext cx="406961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2"/>
          <p:cNvSpPr>
            <a:spLocks noGrp="1"/>
          </p:cNvSpPr>
          <p:nvPr>
            <p:ph type="pic" idx="2"/>
          </p:nvPr>
        </p:nvSpPr>
        <p:spPr>
          <a:xfrm>
            <a:off x="5696013" y="762000"/>
            <a:ext cx="2460731" cy="3810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62"/>
          <p:cNvSpPr txBox="1">
            <a:spLocks noGrp="1"/>
          </p:cNvSpPr>
          <p:nvPr>
            <p:ph type="body" idx="1"/>
          </p:nvPr>
        </p:nvSpPr>
        <p:spPr>
          <a:xfrm>
            <a:off x="1112045" y="2603499"/>
            <a:ext cx="406961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3"/>
          <p:cNvSpPr txBox="1">
            <a:spLocks noGrp="1"/>
          </p:cNvSpPr>
          <p:nvPr>
            <p:ph type="title"/>
          </p:nvPr>
        </p:nvSpPr>
        <p:spPr>
          <a:xfrm>
            <a:off x="1113236" y="3944054"/>
            <a:ext cx="7514033" cy="47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3"/>
          <p:cNvSpPr>
            <a:spLocks noGrp="1"/>
          </p:cNvSpPr>
          <p:nvPr>
            <p:ph type="pic" idx="2"/>
          </p:nvPr>
        </p:nvSpPr>
        <p:spPr>
          <a:xfrm>
            <a:off x="1789509" y="776760"/>
            <a:ext cx="6169458" cy="2637480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>
            <a:off x="1113236" y="4416336"/>
            <a:ext cx="7514033" cy="41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E241A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490888" y="107277"/>
            <a:ext cx="8136381" cy="59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490888" y="879185"/>
            <a:ext cx="8136381" cy="430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4495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43116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9433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7592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09181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181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181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181" algn="l" rtl="0">
              <a:lnSpc>
                <a:spcPct val="100000"/>
              </a:lnSpc>
              <a:spcBef>
                <a:spcPts val="3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4"/>
          <p:cNvSpPr/>
          <p:nvPr/>
        </p:nvSpPr>
        <p:spPr>
          <a:xfrm>
            <a:off x="4384007" y="5305559"/>
            <a:ext cx="2764716" cy="21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2017-22 Z. Ives, S. Davidson, J. Gardner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OpenDS4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" TargetMode="External"/><Relationship Id="rId13" Type="http://schemas.openxmlformats.org/officeDocument/2006/relationships/hyperlink" Target="https://en.wikipedia.org/wiki/K" TargetMode="External"/><Relationship Id="rId18" Type="http://schemas.openxmlformats.org/officeDocument/2006/relationships/hyperlink" Target="https://en.wikipedia.org/wiki/P" TargetMode="External"/><Relationship Id="rId26" Type="http://schemas.openxmlformats.org/officeDocument/2006/relationships/hyperlink" Target="https://en.wikipedia.org/wiki/X" TargetMode="External"/><Relationship Id="rId3" Type="http://schemas.openxmlformats.org/officeDocument/2006/relationships/hyperlink" Target="https://en.wikipedia.org/wiki/A" TargetMode="External"/><Relationship Id="rId21" Type="http://schemas.openxmlformats.org/officeDocument/2006/relationships/hyperlink" Target="https://en.wikipedia.org/wiki/S" TargetMode="External"/><Relationship Id="rId7" Type="http://schemas.openxmlformats.org/officeDocument/2006/relationships/hyperlink" Target="https://en.wikipedia.org/wiki/E" TargetMode="External"/><Relationship Id="rId12" Type="http://schemas.openxmlformats.org/officeDocument/2006/relationships/hyperlink" Target="https://en.wikipedia.org/wiki/J" TargetMode="External"/><Relationship Id="rId17" Type="http://schemas.openxmlformats.org/officeDocument/2006/relationships/hyperlink" Target="https://en.wikipedia.org/wiki/O" TargetMode="External"/><Relationship Id="rId25" Type="http://schemas.openxmlformats.org/officeDocument/2006/relationships/hyperlink" Target="https://en.wikipedia.org/wiki/W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en.wikipedia.org/wiki/N" TargetMode="External"/><Relationship Id="rId20" Type="http://schemas.openxmlformats.org/officeDocument/2006/relationships/hyperlink" Target="https://en.wikipedia.org/wiki/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" TargetMode="External"/><Relationship Id="rId11" Type="http://schemas.openxmlformats.org/officeDocument/2006/relationships/hyperlink" Target="https://en.wikipedia.org/wiki/I" TargetMode="External"/><Relationship Id="rId24" Type="http://schemas.openxmlformats.org/officeDocument/2006/relationships/hyperlink" Target="https://en.wikipedia.org/wiki/V" TargetMode="External"/><Relationship Id="rId5" Type="http://schemas.openxmlformats.org/officeDocument/2006/relationships/hyperlink" Target="https://en.wikipedia.org/wiki/C" TargetMode="External"/><Relationship Id="rId15" Type="http://schemas.openxmlformats.org/officeDocument/2006/relationships/hyperlink" Target="https://en.wikipedia.org/wiki/M" TargetMode="External"/><Relationship Id="rId23" Type="http://schemas.openxmlformats.org/officeDocument/2006/relationships/hyperlink" Target="https://en.wikipedia.org/wiki/U" TargetMode="External"/><Relationship Id="rId28" Type="http://schemas.openxmlformats.org/officeDocument/2006/relationships/hyperlink" Target="https://en.wikipedia.org/wiki/Z" TargetMode="External"/><Relationship Id="rId10" Type="http://schemas.openxmlformats.org/officeDocument/2006/relationships/hyperlink" Target="https://en.wikipedia.org/wiki/H" TargetMode="External"/><Relationship Id="rId19" Type="http://schemas.openxmlformats.org/officeDocument/2006/relationships/hyperlink" Target="https://en.wikipedia.org/wiki/Q" TargetMode="External"/><Relationship Id="rId4" Type="http://schemas.openxmlformats.org/officeDocument/2006/relationships/hyperlink" Target="https://en.wikipedia.org/wiki/B" TargetMode="External"/><Relationship Id="rId9" Type="http://schemas.openxmlformats.org/officeDocument/2006/relationships/hyperlink" Target="https://en.wikipedia.org/wiki/G" TargetMode="External"/><Relationship Id="rId14" Type="http://schemas.openxmlformats.org/officeDocument/2006/relationships/hyperlink" Target="https://en.wikipedia.org/wiki/L" TargetMode="External"/><Relationship Id="rId22" Type="http://schemas.openxmlformats.org/officeDocument/2006/relationships/hyperlink" Target="https://en.wikipedia.org/wiki/T" TargetMode="External"/><Relationship Id="rId27" Type="http://schemas.openxmlformats.org/officeDocument/2006/relationships/hyperlink" Target="https://en.wikipedia.org/wiki/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anklin Gothic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Welcome to </a:t>
            </a:r>
            <a:b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Big Data Analytics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227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Zachary G. Ives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University of Pennsylvania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5450 - Fall 2023</a:t>
            </a:r>
            <a:endParaRPr dirty="0"/>
          </a:p>
        </p:txBody>
      </p:sp>
      <p:pic>
        <p:nvPicPr>
          <p:cNvPr id="145" name="Google Shape;145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2" y="4800886"/>
            <a:ext cx="2077453" cy="57021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/>
          <p:nvPr/>
        </p:nvSpPr>
        <p:spPr>
          <a:xfrm>
            <a:off x="203672" y="4462332"/>
            <a:ext cx="32335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Portions of this lecture were developed for the OpenDS4All project,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piloted by Penn, IBM, and the Linux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5161472" y="2857500"/>
            <a:ext cx="34657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www.seas.upenn.edu/~cis5450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46B08-2BE4-E46D-97D5-931A8215C1F5}"/>
              </a:ext>
            </a:extLst>
          </p:cNvPr>
          <p:cNvSpPr txBox="1"/>
          <p:nvPr/>
        </p:nvSpPr>
        <p:spPr>
          <a:xfrm>
            <a:off x="5549317" y="5263302"/>
            <a:ext cx="3391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https://tinyurl.com/cis-5450-8-30-2023</a:t>
            </a:r>
          </a:p>
        </p:txBody>
      </p:sp>
      <p:pic>
        <p:nvPicPr>
          <p:cNvPr id="5" name="Google Shape;162;p3">
            <a:extLst>
              <a:ext uri="{FF2B5EF4-FFF2-40B4-BE49-F238E27FC236}">
                <a16:creationId xmlns:a16="http://schemas.microsoft.com/office/drawing/2014/main" id="{67F26369-F7B8-8C9E-F79E-50E026A44607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19494" y="1641071"/>
            <a:ext cx="2570751" cy="13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Our Focus in Big Data Analytics</a:t>
            </a:r>
            <a:endParaRPr/>
          </a:p>
        </p:txBody>
      </p:sp>
      <p:sp>
        <p:nvSpPr>
          <p:cNvPr id="202" name="Google Shape;202;p8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/>
              <a:t>Our goal: understand how to </a:t>
            </a:r>
            <a:r>
              <a:rPr lang="en-US">
                <a:solidFill>
                  <a:schemeClr val="accent1"/>
                </a:solidFill>
              </a:rPr>
              <a:t>manage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</a:rPr>
              <a:t>create predictive models</a:t>
            </a:r>
            <a:r>
              <a:rPr lang="en-US"/>
              <a:t> from big data</a:t>
            </a: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>
                <a:solidFill>
                  <a:schemeClr val="accent3"/>
                </a:solidFill>
              </a:rPr>
              <a:t>machine learning, distributed computing, distributed algorithms, data ethics, …</a:t>
            </a: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You’ll understand </a:t>
            </a:r>
            <a:r>
              <a:rPr lang="en-US">
                <a:solidFill>
                  <a:schemeClr val="accent1"/>
                </a:solidFill>
              </a:rPr>
              <a:t>foundations and principles </a:t>
            </a:r>
            <a:r>
              <a:rPr lang="en-US"/>
              <a:t>of data management, machine learning, cloud systems, and more</a:t>
            </a:r>
            <a:endParaRPr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/>
              <a:t> You’ll be able to do a lot, and be equipped to rapidly learn even more!</a:t>
            </a:r>
            <a:endParaRPr/>
          </a:p>
          <a:p>
            <a:pPr marL="515938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Two main aspects: </a:t>
            </a:r>
            <a:r>
              <a:rPr lang="en-US" b="1"/>
              <a:t>getting data into the right form</a:t>
            </a:r>
            <a:r>
              <a:rPr lang="en-US"/>
              <a:t> and </a:t>
            </a:r>
            <a:r>
              <a:rPr lang="en-US" b="1"/>
              <a:t>building models…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The Journey from Data to Models</a:t>
            </a:r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11</a:t>
            </a:fld>
            <a:endParaRPr sz="8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252384" y="2310588"/>
            <a:ext cx="1723545" cy="1434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sampled from the world)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145697" y="2801092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E8E8"/>
          </a:solidFill>
          <a:ln w="19050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5102172" y="2310588"/>
            <a:ext cx="1572242" cy="1434497"/>
          </a:xfrm>
          <a:prstGeom prst="rect">
            <a:avLst/>
          </a:prstGeom>
          <a:solidFill>
            <a:srgbClr val="8F8F8F"/>
          </a:solidFill>
          <a:ln w="25400" cap="flat" cmpd="sng">
            <a:solidFill>
              <a:srgbClr val="7E241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Extracted </a:t>
            </a:r>
            <a:r>
              <a:rPr lang="en-US" sz="16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b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(Measurable characteristics)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844182" y="2801092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E8E8"/>
          </a:solidFill>
          <a:ln w="19050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7375764" y="2310588"/>
            <a:ext cx="1572242" cy="1434497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8F8F8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Descriptive or Inferential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(Of the world, not just observations)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2677278" y="2310588"/>
            <a:ext cx="1723545" cy="1434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Structured, Cleaned, </a:t>
            </a:r>
            <a:r>
              <a:rPr lang="en-US" sz="16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(Data in a form that is meaningful)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4570591" y="2801092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E8E8"/>
          </a:solidFill>
          <a:ln w="19050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68458" y="1833690"/>
            <a:ext cx="4611118" cy="2625844"/>
          </a:xfrm>
          <a:custGeom>
            <a:avLst/>
            <a:gdLst/>
            <a:ahLst/>
            <a:cxnLst/>
            <a:rect l="l" t="t" r="r" b="b"/>
            <a:pathLst>
              <a:path w="4611118" h="2625844" extrusionOk="0">
                <a:moveTo>
                  <a:pt x="0" y="0"/>
                </a:moveTo>
                <a:cubicBezTo>
                  <a:pt x="187445" y="840"/>
                  <a:pt x="479962" y="2605"/>
                  <a:pt x="658731" y="0"/>
                </a:cubicBezTo>
                <a:cubicBezTo>
                  <a:pt x="837500" y="-2605"/>
                  <a:pt x="994587" y="-29396"/>
                  <a:pt x="1271351" y="0"/>
                </a:cubicBezTo>
                <a:cubicBezTo>
                  <a:pt x="1548115" y="29396"/>
                  <a:pt x="1679963" y="-24087"/>
                  <a:pt x="1837860" y="0"/>
                </a:cubicBezTo>
                <a:cubicBezTo>
                  <a:pt x="1995757" y="24087"/>
                  <a:pt x="2184623" y="-21677"/>
                  <a:pt x="2450480" y="0"/>
                </a:cubicBezTo>
                <a:cubicBezTo>
                  <a:pt x="2716337" y="21677"/>
                  <a:pt x="2775752" y="-10932"/>
                  <a:pt x="3063100" y="0"/>
                </a:cubicBezTo>
                <a:cubicBezTo>
                  <a:pt x="3350448" y="10932"/>
                  <a:pt x="3390061" y="-9131"/>
                  <a:pt x="3675720" y="0"/>
                </a:cubicBezTo>
                <a:cubicBezTo>
                  <a:pt x="3961379" y="9131"/>
                  <a:pt x="4170701" y="-10846"/>
                  <a:pt x="4611118" y="0"/>
                </a:cubicBezTo>
                <a:cubicBezTo>
                  <a:pt x="4633788" y="146520"/>
                  <a:pt x="4629433" y="517566"/>
                  <a:pt x="4611118" y="656461"/>
                </a:cubicBezTo>
                <a:cubicBezTo>
                  <a:pt x="4592803" y="795356"/>
                  <a:pt x="4579359" y="1049701"/>
                  <a:pt x="4611118" y="1312922"/>
                </a:cubicBezTo>
                <a:cubicBezTo>
                  <a:pt x="4642877" y="1576143"/>
                  <a:pt x="4585911" y="1778438"/>
                  <a:pt x="4611118" y="1969383"/>
                </a:cubicBezTo>
                <a:cubicBezTo>
                  <a:pt x="4636325" y="2160328"/>
                  <a:pt x="4627394" y="2394480"/>
                  <a:pt x="4611118" y="2625844"/>
                </a:cubicBezTo>
                <a:cubicBezTo>
                  <a:pt x="4499285" y="2644894"/>
                  <a:pt x="4315101" y="2651347"/>
                  <a:pt x="4090720" y="2625844"/>
                </a:cubicBezTo>
                <a:cubicBezTo>
                  <a:pt x="3866339" y="2600341"/>
                  <a:pt x="3679748" y="2621235"/>
                  <a:pt x="3524212" y="2625844"/>
                </a:cubicBezTo>
                <a:cubicBezTo>
                  <a:pt x="3368676" y="2630453"/>
                  <a:pt x="3243851" y="2625991"/>
                  <a:pt x="3003814" y="2625844"/>
                </a:cubicBezTo>
                <a:cubicBezTo>
                  <a:pt x="2763777" y="2625697"/>
                  <a:pt x="2599456" y="2650192"/>
                  <a:pt x="2483416" y="2625844"/>
                </a:cubicBezTo>
                <a:cubicBezTo>
                  <a:pt x="2367376" y="2601496"/>
                  <a:pt x="2042342" y="2628100"/>
                  <a:pt x="1916908" y="2625844"/>
                </a:cubicBezTo>
                <a:cubicBezTo>
                  <a:pt x="1791474" y="2623588"/>
                  <a:pt x="1552306" y="2652857"/>
                  <a:pt x="1350399" y="2625844"/>
                </a:cubicBezTo>
                <a:cubicBezTo>
                  <a:pt x="1148492" y="2598831"/>
                  <a:pt x="945274" y="2636716"/>
                  <a:pt x="599445" y="2625844"/>
                </a:cubicBezTo>
                <a:cubicBezTo>
                  <a:pt x="253616" y="2614972"/>
                  <a:pt x="274829" y="2611334"/>
                  <a:pt x="0" y="2625844"/>
                </a:cubicBezTo>
                <a:cubicBezTo>
                  <a:pt x="6111" y="2484137"/>
                  <a:pt x="26751" y="2146659"/>
                  <a:pt x="0" y="1943125"/>
                </a:cubicBezTo>
                <a:cubicBezTo>
                  <a:pt x="-26751" y="1739591"/>
                  <a:pt x="-21977" y="1506688"/>
                  <a:pt x="0" y="1234147"/>
                </a:cubicBezTo>
                <a:cubicBezTo>
                  <a:pt x="21977" y="961606"/>
                  <a:pt x="19122" y="901908"/>
                  <a:pt x="0" y="577686"/>
                </a:cubicBezTo>
                <a:cubicBezTo>
                  <a:pt x="-19122" y="253464"/>
                  <a:pt x="28020" y="284283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1849550" y="4772483"/>
            <a:ext cx="9541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6505555" y="4704026"/>
            <a:ext cx="10390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1112838" y="160338"/>
            <a:ext cx="7515225" cy="108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What Makes Data “Big”?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body" idx="1"/>
          </p:nvPr>
        </p:nvSpPr>
        <p:spPr>
          <a:xfrm>
            <a:off x="1112838" y="1032813"/>
            <a:ext cx="7515225" cy="418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i="1" dirty="0">
                <a:solidFill>
                  <a:srgbClr val="7E241A"/>
                </a:solidFill>
              </a:rPr>
              <a:t>A thousand rows? A GB?  A PB?  A YB?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i="1" dirty="0">
                <a:solidFill>
                  <a:srgbClr val="7E241A"/>
                </a:solidFill>
              </a:rPr>
              <a:t>A Million records? Billion records? Trillion records?</a:t>
            </a:r>
            <a:endParaRPr dirty="0"/>
          </a:p>
          <a:p>
            <a:pPr marL="464326" lvl="1" indent="-40474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dirty="0"/>
              <a:t>No consensus definition, but from our perspective: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Too </a:t>
            </a:r>
            <a:r>
              <a:rPr lang="en-US" b="1" dirty="0"/>
              <a:t>complex for a human </a:t>
            </a:r>
            <a:r>
              <a:rPr lang="en-US" dirty="0"/>
              <a:t>to understand directly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Doesn’t fit into a </a:t>
            </a:r>
            <a:r>
              <a:rPr lang="en-US" b="1" dirty="0"/>
              <a:t>single computer’s memory 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Needs more than </a:t>
            </a:r>
            <a:r>
              <a:rPr lang="en-US" b="1" dirty="0"/>
              <a:t>brute force</a:t>
            </a:r>
            <a:r>
              <a:rPr lang="en-US" dirty="0"/>
              <a:t> algorithms to analyze</a:t>
            </a:r>
            <a:endParaRPr dirty="0"/>
          </a:p>
          <a:p>
            <a:pPr marL="464326" lvl="1" indent="-40474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None/>
            </a:pP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May require </a:t>
            </a:r>
            <a:r>
              <a:rPr lang="en-US" b="1" dirty="0"/>
              <a:t>multiple computers </a:t>
            </a:r>
            <a:r>
              <a:rPr lang="en-US" dirty="0"/>
              <a:t>to work together to process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May have </a:t>
            </a:r>
            <a:r>
              <a:rPr lang="en-US" b="1" dirty="0"/>
              <a:t>many dimensions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May be changing rapidly (high </a:t>
            </a:r>
            <a:r>
              <a:rPr lang="en-US" b="1" dirty="0"/>
              <a:t>velocity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227" name="Google Shape;227;p10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228" name="Google Shape;228;p10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12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Even at Scale, Raw Data Is Hard to Interpret</a:t>
            </a:r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6075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If you’re given:  </a:t>
            </a:r>
            <a:r>
              <a:rPr lang="en-US">
                <a:solidFill>
                  <a:srgbClr val="C00000"/>
                </a:solidFill>
              </a:rPr>
              <a:t>66 105 103</a:t>
            </a:r>
            <a:r>
              <a:rPr lang="en-US"/>
              <a:t> – what does it mean?</a:t>
            </a: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13</a:t>
            </a:fld>
            <a:endParaRPr sz="8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Interpretability Is Helped by </a:t>
            </a:r>
            <a:r>
              <a:rPr lang="en-US" i="1"/>
              <a:t>Metadata</a:t>
            </a:r>
            <a:endParaRPr/>
          </a:p>
        </p:txBody>
      </p:sp>
      <p:sp>
        <p:nvSpPr>
          <p:cNvPr id="242" name="Google Shape;242;p12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6075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If you’re given:  </a:t>
            </a:r>
            <a:r>
              <a:rPr lang="en-US">
                <a:solidFill>
                  <a:srgbClr val="C00000"/>
                </a:solidFill>
              </a:rPr>
              <a:t>66 105 103</a:t>
            </a:r>
            <a:r>
              <a:rPr lang="en-US"/>
              <a:t> – what does it mean?</a:t>
            </a: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346075" marR="0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What if I tell you these are character codes?</a:t>
            </a: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</p:txBody>
      </p:sp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14</a:t>
            </a:fld>
            <a:endParaRPr sz="8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3232184" y="3897202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i 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1745673" y="4718695"/>
            <a:ext cx="41985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“Raw” data is less useful than data with</a:t>
            </a:r>
            <a:b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information about how to interpret it!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6" name="Google Shape;246;p12"/>
          <p:cNvGraphicFramePr/>
          <p:nvPr/>
        </p:nvGraphicFramePr>
        <p:xfrm>
          <a:off x="7104588" y="971762"/>
          <a:ext cx="465550" cy="4462120"/>
        </p:xfrm>
        <a:graphic>
          <a:graphicData uri="http://schemas.openxmlformats.org/drawingml/2006/table">
            <a:tbl>
              <a:tblPr>
                <a:noFill/>
                <a:tableStyleId>{FF6188EA-58A0-4A78-96CF-DEEB986C1424}</a:tableStyleId>
              </a:tblPr>
              <a:tblGrid>
                <a:gridCol w="24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65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66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67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68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69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71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72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73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74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75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76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77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78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79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80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81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82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83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84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85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86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87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88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89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90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247" name="Google Shape;247;p12"/>
          <p:cNvGraphicFramePr/>
          <p:nvPr/>
        </p:nvGraphicFramePr>
        <p:xfrm>
          <a:off x="7587115" y="971762"/>
          <a:ext cx="511600" cy="4462120"/>
        </p:xfrm>
        <a:graphic>
          <a:graphicData uri="http://schemas.openxmlformats.org/drawingml/2006/table">
            <a:tbl>
              <a:tblPr>
                <a:noFill/>
                <a:tableStyleId>{FF6188EA-58A0-4A78-96CF-DEEB986C1424}</a:tableStyleId>
              </a:tblPr>
              <a:tblGrid>
                <a:gridCol w="29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97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98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99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100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101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102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103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104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105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106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107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108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109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111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112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113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114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115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116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117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118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119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120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121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122</a:t>
                      </a:r>
                      <a:endParaRPr sz="14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08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sng" strike="noStrike" cap="none">
                          <a:solidFill>
                            <a:srgbClr val="0B0080"/>
                          </a:solidFill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</a:t>
                      </a:r>
                      <a:endParaRPr sz="800" u="none" strike="noStrike" cap="none"/>
                    </a:p>
                  </a:txBody>
                  <a:tcPr marL="49725" marR="49725" marT="24850" marB="24850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Interpretability Is Helped by </a:t>
            </a:r>
            <a:r>
              <a:rPr lang="en-US" i="1"/>
              <a:t>Metadata</a:t>
            </a:r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body" idx="1"/>
          </p:nvPr>
        </p:nvSpPr>
        <p:spPr>
          <a:xfrm>
            <a:off x="462013" y="2958353"/>
            <a:ext cx="8165257" cy="226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/>
              <a:t>What is this a list of?</a:t>
            </a: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15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2" name="Google Shape;263;p14">
            <a:extLst>
              <a:ext uri="{FF2B5EF4-FFF2-40B4-BE49-F238E27FC236}">
                <a16:creationId xmlns:a16="http://schemas.microsoft.com/office/drawing/2014/main" id="{9672803F-CBDA-B15D-5066-D7F98A065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008291"/>
              </p:ext>
            </p:extLst>
          </p:nvPr>
        </p:nvGraphicFramePr>
        <p:xfrm>
          <a:off x="3823970" y="1470252"/>
          <a:ext cx="1840562" cy="1112550"/>
        </p:xfrm>
        <a:graphic>
          <a:graphicData uri="http://schemas.openxmlformats.org/drawingml/2006/table">
            <a:tbl>
              <a:tblPr bandRow="1">
                <a:noFill/>
                <a:tableStyleId>{BBD8E5AE-550A-451D-8273-1783567D3ACA}</a:tableStyleId>
              </a:tblPr>
              <a:tblGrid>
                <a:gridCol w="968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Cominarty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2021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Nuvaxovid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2022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Spikevax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2022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Interpretability Is Helped by </a:t>
            </a:r>
            <a:r>
              <a:rPr lang="en-US" i="1"/>
              <a:t>Metadata</a:t>
            </a:r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body" idx="1"/>
          </p:nvPr>
        </p:nvSpPr>
        <p:spPr>
          <a:xfrm>
            <a:off x="462013" y="2958353"/>
            <a:ext cx="8165257" cy="226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What is this a list of?</a:t>
            </a:r>
            <a:endParaRPr dirty="0"/>
          </a:p>
          <a:p>
            <a:pPr marL="331788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 dirty="0">
                <a:solidFill>
                  <a:srgbClr val="C00000"/>
                </a:solidFill>
              </a:rPr>
              <a:t>The names of recent vaccines for COVID 19…</a:t>
            </a:r>
            <a:endParaRPr dirty="0"/>
          </a:p>
        </p:txBody>
      </p:sp>
      <p:sp>
        <p:nvSpPr>
          <p:cNvPr id="262" name="Google Shape;262;p14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16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263" name="Google Shape;263;p14"/>
          <p:cNvGraphicFramePr/>
          <p:nvPr>
            <p:extLst>
              <p:ext uri="{D42A27DB-BD31-4B8C-83A1-F6EECF244321}">
                <p14:modId xmlns:p14="http://schemas.microsoft.com/office/powerpoint/2010/main" val="3356511287"/>
              </p:ext>
            </p:extLst>
          </p:nvPr>
        </p:nvGraphicFramePr>
        <p:xfrm>
          <a:off x="3823970" y="1470252"/>
          <a:ext cx="1840562" cy="1112550"/>
        </p:xfrm>
        <a:graphic>
          <a:graphicData uri="http://schemas.openxmlformats.org/drawingml/2006/table">
            <a:tbl>
              <a:tblPr bandRow="1">
                <a:noFill/>
                <a:tableStyleId>{BBD8E5AE-550A-451D-8273-1783567D3ACA}</a:tableStyleId>
              </a:tblPr>
              <a:tblGrid>
                <a:gridCol w="968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Cominarty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2021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Nuvaxovid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2022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Spikevax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2022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4" name="Google Shape;264;p14"/>
          <p:cNvGraphicFramePr/>
          <p:nvPr>
            <p:extLst>
              <p:ext uri="{D42A27DB-BD31-4B8C-83A1-F6EECF244321}">
                <p14:modId xmlns:p14="http://schemas.microsoft.com/office/powerpoint/2010/main" val="733262256"/>
              </p:ext>
            </p:extLst>
          </p:nvPr>
        </p:nvGraphicFramePr>
        <p:xfrm>
          <a:off x="3823970" y="1099402"/>
          <a:ext cx="1840563" cy="370850"/>
        </p:xfrm>
        <a:graphic>
          <a:graphicData uri="http://schemas.openxmlformats.org/drawingml/2006/table">
            <a:tbl>
              <a:tblPr firstRow="1" bandRow="1">
                <a:noFill/>
                <a:tableStyleId>{BBD8E5AE-550A-451D-8273-1783567D3ACA}</a:tableStyleId>
              </a:tblPr>
              <a:tblGrid>
                <a:gridCol w="92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Name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Approval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5" name="Google Shape;265;p14"/>
          <p:cNvSpPr txBox="1"/>
          <p:nvPr/>
        </p:nvSpPr>
        <p:spPr>
          <a:xfrm>
            <a:off x="1999945" y="1023212"/>
            <a:ext cx="174438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dirty="0"/>
              <a:t>We Want to Know Structure (</a:t>
            </a:r>
            <a:r>
              <a:rPr lang="en-US" i="1" dirty="0"/>
              <a:t>Schema</a:t>
            </a:r>
            <a:r>
              <a:rPr lang="en-US" dirty="0"/>
              <a:t>), Meaning, and </a:t>
            </a:r>
            <a:r>
              <a:rPr lang="en-US" i="1" dirty="0"/>
              <a:t>Provenance</a:t>
            </a:r>
            <a:endParaRPr dirty="0"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Knowing these are vaccine names + FDA approval dates helps interpret the data</a:t>
            </a:r>
            <a:endParaRPr dirty="0"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Also important </a:t>
            </a:r>
            <a:r>
              <a:rPr lang="en-US" i="1" dirty="0"/>
              <a:t>why these names and dates </a:t>
            </a:r>
            <a:r>
              <a:rPr lang="en-US" dirty="0"/>
              <a:t>were collected!</a:t>
            </a:r>
            <a:endParaRPr dirty="0"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And useful to know </a:t>
            </a:r>
            <a:r>
              <a:rPr lang="en-US" i="1" dirty="0"/>
              <a:t>who</a:t>
            </a:r>
            <a:r>
              <a:rPr lang="en-US" dirty="0"/>
              <a:t> collected and provided the data (and how)!</a:t>
            </a:r>
            <a:endParaRPr dirty="0"/>
          </a:p>
        </p:txBody>
      </p:sp>
      <p:sp>
        <p:nvSpPr>
          <p:cNvPr id="272" name="Google Shape;272;p15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17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>
            <a:spLocks noGrp="1"/>
          </p:cNvSpPr>
          <p:nvPr>
            <p:ph type="title"/>
          </p:nvPr>
        </p:nvSpPr>
        <p:spPr>
          <a:xfrm>
            <a:off x="841664" y="131341"/>
            <a:ext cx="7785605" cy="86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b="1" dirty="0"/>
              <a:t>Data (Pre)processing Tasks</a:t>
            </a:r>
            <a:br>
              <a:rPr lang="en-US" b="1" dirty="0"/>
            </a:br>
            <a:r>
              <a:rPr lang="en-US" b="1" dirty="0"/>
              <a:t>as Done by a Data Scientist / Engineer</a:t>
            </a:r>
            <a:endParaRPr b="1" dirty="0"/>
          </a:p>
        </p:txBody>
      </p:sp>
      <p:sp>
        <p:nvSpPr>
          <p:cNvPr id="278" name="Google Shape;278;p16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18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79" name="Google Shape;279;p16"/>
          <p:cNvGrpSpPr/>
          <p:nvPr/>
        </p:nvGrpSpPr>
        <p:grpSpPr>
          <a:xfrm>
            <a:off x="1822280" y="1233941"/>
            <a:ext cx="6096000" cy="4063999"/>
            <a:chOff x="0" y="0"/>
            <a:chExt cx="6096000" cy="4063999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4876800" cy="894080"/>
            </a:xfrm>
            <a:prstGeom prst="roundRect">
              <a:avLst>
                <a:gd name="adj" fmla="val 10000"/>
              </a:avLst>
            </a:prstGeom>
            <a:solidFill>
              <a:srgbClr val="0C77B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6"/>
            <p:cNvSpPr txBox="1"/>
            <p:nvPr/>
          </p:nvSpPr>
          <p:spPr>
            <a:xfrm>
              <a:off x="26187" y="26187"/>
              <a:ext cx="3836467" cy="841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Extract the key parts of the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08432" y="1056640"/>
              <a:ext cx="4876800" cy="894080"/>
            </a:xfrm>
            <a:prstGeom prst="roundRect">
              <a:avLst>
                <a:gd name="adj" fmla="val 10000"/>
              </a:avLst>
            </a:prstGeom>
            <a:solidFill>
              <a:srgbClr val="218D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6"/>
            <p:cNvSpPr txBox="1"/>
            <p:nvPr/>
          </p:nvSpPr>
          <p:spPr>
            <a:xfrm>
              <a:off x="434619" y="1082827"/>
              <a:ext cx="3834841" cy="841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and annotate the data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810768" y="2113280"/>
              <a:ext cx="4876800" cy="894080"/>
            </a:xfrm>
            <a:prstGeom prst="roundRect">
              <a:avLst>
                <a:gd name="adj" fmla="val 10000"/>
              </a:avLst>
            </a:prstGeom>
            <a:solidFill>
              <a:srgbClr val="5C9DD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6"/>
            <p:cNvSpPr txBox="1"/>
            <p:nvPr/>
          </p:nvSpPr>
          <p:spPr>
            <a:xfrm>
              <a:off x="836955" y="2139467"/>
              <a:ext cx="3840937" cy="841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Clean the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1219200" y="3169919"/>
              <a:ext cx="4876800" cy="894080"/>
            </a:xfrm>
            <a:prstGeom prst="roundRect">
              <a:avLst>
                <a:gd name="adj" fmla="val 10000"/>
              </a:avLst>
            </a:prstGeom>
            <a:solidFill>
              <a:srgbClr val="93B4D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6"/>
            <p:cNvSpPr txBox="1"/>
            <p:nvPr/>
          </p:nvSpPr>
          <p:spPr>
            <a:xfrm>
              <a:off x="1245387" y="3196106"/>
              <a:ext cx="3834841" cy="841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062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83062"/>
                  </a:solidFill>
                  <a:latin typeface="Arial"/>
                  <a:ea typeface="Arial"/>
                  <a:cs typeface="Arial"/>
                  <a:sym typeface="Arial"/>
                </a:rPr>
                <a:t>Link and coregister the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295647" y="684783"/>
              <a:ext cx="581152" cy="581152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8E8">
                <a:alpha val="88627"/>
              </a:srgbClr>
            </a:solidFill>
            <a:ln w="25400" cap="flat" cmpd="sng">
              <a:solidFill>
                <a:srgbClr val="CAD8E8">
                  <a:alpha val="8862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6"/>
            <p:cNvSpPr txBox="1"/>
            <p:nvPr/>
          </p:nvSpPr>
          <p:spPr>
            <a:xfrm>
              <a:off x="4426406" y="684783"/>
              <a:ext cx="319634" cy="437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704080" y="1741423"/>
              <a:ext cx="581152" cy="581152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8E8">
                <a:alpha val="88627"/>
              </a:srgbClr>
            </a:solidFill>
            <a:ln w="25400" cap="flat" cmpd="sng">
              <a:solidFill>
                <a:srgbClr val="CAD8E8">
                  <a:alpha val="8862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4834839" y="1741423"/>
              <a:ext cx="319634" cy="437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106415" y="2798064"/>
              <a:ext cx="581152" cy="581152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8E8">
                <a:alpha val="88627"/>
              </a:srgbClr>
            </a:solidFill>
            <a:ln w="25400" cap="flat" cmpd="sng">
              <a:solidFill>
                <a:srgbClr val="CAD8E8">
                  <a:alpha val="8862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 txBox="1"/>
            <p:nvPr/>
          </p:nvSpPr>
          <p:spPr>
            <a:xfrm>
              <a:off x="5237174" y="2798064"/>
              <a:ext cx="319634" cy="437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>
            <a:spLocks noGrp="1"/>
          </p:cNvSpPr>
          <p:nvPr>
            <p:ph type="title"/>
          </p:nvPr>
        </p:nvSpPr>
        <p:spPr>
          <a:xfrm>
            <a:off x="396078" y="160338"/>
            <a:ext cx="8231986" cy="108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Many Data </a:t>
            </a:r>
            <a:r>
              <a:rPr lang="en-US" i="1"/>
              <a:t>Modalities</a:t>
            </a:r>
            <a:r>
              <a:rPr lang="en-US"/>
              <a:t> Contain Structure</a:t>
            </a:r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66" y="3519821"/>
            <a:ext cx="1211300" cy="9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466" y="1822450"/>
            <a:ext cx="1604962" cy="12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466" y="1003926"/>
            <a:ext cx="5140695" cy="59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0516" y="1310477"/>
            <a:ext cx="4943625" cy="16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0516" y="2886111"/>
            <a:ext cx="5151607" cy="240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/>
          <p:nvPr/>
        </p:nvSpPr>
        <p:spPr>
          <a:xfrm>
            <a:off x="2389374" y="2723831"/>
            <a:ext cx="1108075" cy="46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2506" y="2375860"/>
            <a:ext cx="2495550" cy="160496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308" name="Google Shape;308;p17"/>
          <p:cNvSpPr txBox="1"/>
          <p:nvPr/>
        </p:nvSpPr>
        <p:spPr>
          <a:xfrm>
            <a:off x="227466" y="2997366"/>
            <a:ext cx="9382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227466" y="4490146"/>
            <a:ext cx="812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227466" y="1506538"/>
            <a:ext cx="6319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2232280" y="3241495"/>
            <a:ext cx="1220206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Extract</a:t>
            </a:r>
            <a:b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structured</a:t>
            </a:r>
            <a:b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from</a:t>
            </a:r>
            <a:b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7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19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A1DA-9D97-9E29-AD13-93EEAD3F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741A-E0AF-A105-0314-06322E06B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A9806-1029-3A6C-282F-EB7DBE676B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0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dirty="0"/>
              <a:t>Data often Needs to be Linked</a:t>
            </a:r>
            <a:br>
              <a:rPr lang="en-US" dirty="0"/>
            </a:br>
            <a:r>
              <a:rPr lang="en-US" i="1" dirty="0"/>
              <a:t>across</a:t>
            </a:r>
            <a:r>
              <a:rPr lang="en-US" dirty="0"/>
              <a:t> Sources and Even Code!</a:t>
            </a:r>
            <a:endParaRPr dirty="0"/>
          </a:p>
        </p:txBody>
      </p:sp>
      <p:pic>
        <p:nvPicPr>
          <p:cNvPr id="319" name="Google Shape;3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4951"/>
            <a:ext cx="9144000" cy="171124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2755557" y="1096283"/>
            <a:ext cx="17780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 Taxi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2885" y="3228598"/>
            <a:ext cx="4390595" cy="23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/>
        </p:nvSpPr>
        <p:spPr>
          <a:xfrm>
            <a:off x="2733755" y="3819821"/>
            <a:ext cx="91082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Reverse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Geocode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2001795" y="1618735"/>
            <a:ext cx="2335427" cy="2718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6933235" y="4016415"/>
            <a:ext cx="1090245" cy="17273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18"/>
          <p:cNvCxnSpPr/>
          <p:nvPr/>
        </p:nvCxnSpPr>
        <p:spPr>
          <a:xfrm>
            <a:off x="4421529" y="1770927"/>
            <a:ext cx="2430600" cy="22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A82B1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7" name="Google Shape;327;p18"/>
          <p:cNvSpPr/>
          <p:nvPr/>
        </p:nvSpPr>
        <p:spPr>
          <a:xfrm>
            <a:off x="6030410" y="5034987"/>
            <a:ext cx="428263" cy="55139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 rotWithShape="1">
          <a:blip r:embed="rId5">
            <a:alphaModFix/>
          </a:blip>
          <a:srcRect l="23687" t="6134" b="25892"/>
          <a:stretch/>
        </p:blipFill>
        <p:spPr>
          <a:xfrm>
            <a:off x="207347" y="4288039"/>
            <a:ext cx="2354962" cy="126722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/>
          <p:nvPr/>
        </p:nvSpPr>
        <p:spPr>
          <a:xfrm rot="-5400000">
            <a:off x="2916449" y="4796736"/>
            <a:ext cx="428263" cy="55139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2638376" y="5282110"/>
            <a:ext cx="11015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Street 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The Story So Far: Big Data Must be </a:t>
            </a:r>
            <a:br>
              <a:rPr lang="en-US"/>
            </a:br>
            <a:r>
              <a:rPr lang="en-US" i="1"/>
              <a:t>Cleaned &amp; Integrated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462013" y="2857500"/>
            <a:ext cx="8533706" cy="236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27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/>
              <a:t>We seldom have all of our “big data” directly available</a:t>
            </a:r>
            <a:endParaRPr/>
          </a:p>
          <a:p>
            <a:pPr marL="282576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>
                <a:solidFill>
                  <a:schemeClr val="accent3"/>
                </a:solidFill>
              </a:rPr>
              <a:t>Pieces in different systems or organizations, across documents, databases, APIs, etc.</a:t>
            </a:r>
            <a:endParaRPr/>
          </a:p>
          <a:p>
            <a:pPr marL="112713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Requires </a:t>
            </a:r>
            <a:r>
              <a:rPr lang="en-US" i="1"/>
              <a:t>extraction, modeling, cleaning, and linking</a:t>
            </a:r>
            <a:endParaRPr/>
          </a:p>
          <a:p>
            <a:pPr marL="112713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May also do </a:t>
            </a:r>
            <a:r>
              <a:rPr lang="en-US" i="1"/>
              <a:t>exploratory data analysis</a:t>
            </a:r>
            <a:r>
              <a:rPr lang="en-US"/>
              <a:t> and build descriptive models over the data</a:t>
            </a: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>
                <a:solidFill>
                  <a:srgbClr val="C00000"/>
                </a:solidFill>
              </a:rPr>
              <a:t>Part I of the course will focus on this, at scale!</a:t>
            </a:r>
            <a:endParaRPr/>
          </a:p>
        </p:txBody>
      </p:sp>
      <p:sp>
        <p:nvSpPr>
          <p:cNvPr id="337" name="Google Shape;337;p19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21</a:t>
            </a:fld>
            <a:endParaRPr sz="8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2203429" y="1266746"/>
            <a:ext cx="1723545" cy="1434497"/>
          </a:xfrm>
          <a:prstGeom prst="rect">
            <a:avLst/>
          </a:prstGeom>
          <a:solidFill>
            <a:srgbClr val="575757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sampled from the world)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4096742" y="1757250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4628323" y="1266746"/>
            <a:ext cx="1723545" cy="1434497"/>
          </a:xfrm>
          <a:prstGeom prst="rect">
            <a:avLst/>
          </a:prstGeom>
          <a:solidFill>
            <a:srgbClr val="575757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Structured, Cleaned, Integrated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(Data in a form that is </a:t>
            </a: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meaningful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>
            <a:spLocks noGrp="1"/>
          </p:cNvSpPr>
          <p:nvPr>
            <p:ph type="title"/>
          </p:nvPr>
        </p:nvSpPr>
        <p:spPr>
          <a:xfrm>
            <a:off x="489288" y="419213"/>
            <a:ext cx="81654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Brief self-check</a:t>
            </a:r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body" idx="1"/>
          </p:nvPr>
        </p:nvSpPr>
        <p:spPr>
          <a:xfrm>
            <a:off x="666738" y="1519492"/>
            <a:ext cx="8165400" cy="3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sz="1350" b="0" i="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Which of the following is least likely to be a good example of big data?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Points on the trajectory of a falling object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Purchase behavior for 1000 users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1000 YouTube videos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100s of gene sequences</a:t>
            </a:r>
            <a:endParaRPr sz="1350"/>
          </a:p>
          <a:p>
            <a:pPr marL="504825" lvl="0" indent="-18173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sz="1350">
              <a:solidFill>
                <a:srgbClr val="2D3B4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Which of the following tasks is not part of </a:t>
            </a:r>
            <a:r>
              <a:rPr lang="en-US" sz="1350" i="1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 data?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Clean the data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Model and annotate the data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Extract the key parts of the data</a:t>
            </a:r>
            <a:endParaRPr sz="135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Run machine learning algorithms on the data</a:t>
            </a:r>
            <a:endParaRPr sz="1350"/>
          </a:p>
        </p:txBody>
      </p:sp>
      <p:sp>
        <p:nvSpPr>
          <p:cNvPr id="347" name="Google Shape;347;p20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22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2445070" y="1119483"/>
            <a:ext cx="557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 01B on Canvas, linked to the Course schedule.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2111238" y="519687"/>
            <a:ext cx="52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https://canvas.upenn.edu/courses/1741973/quizzes/3115665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anklin Gothic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Features and Learning</a:t>
            </a:r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227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Zachary G. Ives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University of Pennsylvania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5450 - Fall 2023</a:t>
            </a:r>
            <a:endParaRPr dirty="0"/>
          </a:p>
        </p:txBody>
      </p:sp>
      <p:pic>
        <p:nvPicPr>
          <p:cNvPr id="364" name="Google Shape;36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2" y="4800886"/>
            <a:ext cx="2077453" cy="57021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1"/>
          <p:cNvSpPr txBox="1"/>
          <p:nvPr/>
        </p:nvSpPr>
        <p:spPr>
          <a:xfrm>
            <a:off x="203672" y="4462332"/>
            <a:ext cx="32335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Portions of this lecture were developed for the OpenDS4All project,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piloted by Penn, IBM, and the Linux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The Journey from Data to Models</a:t>
            </a:r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24</a:t>
            </a:fld>
            <a:endParaRPr sz="8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252384" y="2310588"/>
            <a:ext cx="1723545" cy="1434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sampled from the world)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145697" y="2801092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E8E8"/>
          </a:solidFill>
          <a:ln w="19050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5102172" y="2310588"/>
            <a:ext cx="1572242" cy="1434497"/>
          </a:xfrm>
          <a:prstGeom prst="rect">
            <a:avLst/>
          </a:prstGeom>
          <a:solidFill>
            <a:srgbClr val="8F8F8F"/>
          </a:solidFill>
          <a:ln w="25400" cap="flat" cmpd="sng">
            <a:solidFill>
              <a:srgbClr val="7E241A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Extracted </a:t>
            </a:r>
            <a:r>
              <a:rPr lang="en-US" sz="16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b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(Measurable characteristics)</a:t>
            </a:r>
            <a:endParaRPr sz="14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844182" y="2801092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E8E8"/>
          </a:solidFill>
          <a:ln w="19050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7375764" y="2310588"/>
            <a:ext cx="1572242" cy="1434497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8F8F8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Descriptive or Inferential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(Of the world, not just observations)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2677278" y="2310588"/>
            <a:ext cx="1723545" cy="1434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Structured, Cleaned, </a:t>
            </a:r>
            <a:r>
              <a:rPr lang="en-US" sz="16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(Data in a form that is meaningful)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4570591" y="2801092"/>
            <a:ext cx="361813" cy="217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8E8E8"/>
          </a:solidFill>
          <a:ln w="19050" cap="flat" cmpd="sng">
            <a:solidFill>
              <a:srgbClr val="5757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4479915" y="1753419"/>
            <a:ext cx="4611118" cy="2625844"/>
          </a:xfrm>
          <a:custGeom>
            <a:avLst/>
            <a:gdLst/>
            <a:ahLst/>
            <a:cxnLst/>
            <a:rect l="l" t="t" r="r" b="b"/>
            <a:pathLst>
              <a:path w="4611118" h="2625844" extrusionOk="0">
                <a:moveTo>
                  <a:pt x="0" y="0"/>
                </a:moveTo>
                <a:cubicBezTo>
                  <a:pt x="187445" y="840"/>
                  <a:pt x="479962" y="2605"/>
                  <a:pt x="658731" y="0"/>
                </a:cubicBezTo>
                <a:cubicBezTo>
                  <a:pt x="837500" y="-2605"/>
                  <a:pt x="994587" y="-29396"/>
                  <a:pt x="1271351" y="0"/>
                </a:cubicBezTo>
                <a:cubicBezTo>
                  <a:pt x="1548115" y="29396"/>
                  <a:pt x="1679963" y="-24087"/>
                  <a:pt x="1837860" y="0"/>
                </a:cubicBezTo>
                <a:cubicBezTo>
                  <a:pt x="1995757" y="24087"/>
                  <a:pt x="2184623" y="-21677"/>
                  <a:pt x="2450480" y="0"/>
                </a:cubicBezTo>
                <a:cubicBezTo>
                  <a:pt x="2716337" y="21677"/>
                  <a:pt x="2775752" y="-10932"/>
                  <a:pt x="3063100" y="0"/>
                </a:cubicBezTo>
                <a:cubicBezTo>
                  <a:pt x="3350448" y="10932"/>
                  <a:pt x="3390061" y="-9131"/>
                  <a:pt x="3675720" y="0"/>
                </a:cubicBezTo>
                <a:cubicBezTo>
                  <a:pt x="3961379" y="9131"/>
                  <a:pt x="4170701" y="-10846"/>
                  <a:pt x="4611118" y="0"/>
                </a:cubicBezTo>
                <a:cubicBezTo>
                  <a:pt x="4633788" y="146520"/>
                  <a:pt x="4629433" y="517566"/>
                  <a:pt x="4611118" y="656461"/>
                </a:cubicBezTo>
                <a:cubicBezTo>
                  <a:pt x="4592803" y="795356"/>
                  <a:pt x="4579359" y="1049701"/>
                  <a:pt x="4611118" y="1312922"/>
                </a:cubicBezTo>
                <a:cubicBezTo>
                  <a:pt x="4642877" y="1576143"/>
                  <a:pt x="4585911" y="1778438"/>
                  <a:pt x="4611118" y="1969383"/>
                </a:cubicBezTo>
                <a:cubicBezTo>
                  <a:pt x="4636325" y="2160328"/>
                  <a:pt x="4627394" y="2394480"/>
                  <a:pt x="4611118" y="2625844"/>
                </a:cubicBezTo>
                <a:cubicBezTo>
                  <a:pt x="4499285" y="2644894"/>
                  <a:pt x="4315101" y="2651347"/>
                  <a:pt x="4090720" y="2625844"/>
                </a:cubicBezTo>
                <a:cubicBezTo>
                  <a:pt x="3866339" y="2600341"/>
                  <a:pt x="3679748" y="2621235"/>
                  <a:pt x="3524212" y="2625844"/>
                </a:cubicBezTo>
                <a:cubicBezTo>
                  <a:pt x="3368676" y="2630453"/>
                  <a:pt x="3243851" y="2625991"/>
                  <a:pt x="3003814" y="2625844"/>
                </a:cubicBezTo>
                <a:cubicBezTo>
                  <a:pt x="2763777" y="2625697"/>
                  <a:pt x="2599456" y="2650192"/>
                  <a:pt x="2483416" y="2625844"/>
                </a:cubicBezTo>
                <a:cubicBezTo>
                  <a:pt x="2367376" y="2601496"/>
                  <a:pt x="2042342" y="2628100"/>
                  <a:pt x="1916908" y="2625844"/>
                </a:cubicBezTo>
                <a:cubicBezTo>
                  <a:pt x="1791474" y="2623588"/>
                  <a:pt x="1552306" y="2652857"/>
                  <a:pt x="1350399" y="2625844"/>
                </a:cubicBezTo>
                <a:cubicBezTo>
                  <a:pt x="1148492" y="2598831"/>
                  <a:pt x="945274" y="2636716"/>
                  <a:pt x="599445" y="2625844"/>
                </a:cubicBezTo>
                <a:cubicBezTo>
                  <a:pt x="253616" y="2614972"/>
                  <a:pt x="274829" y="2611334"/>
                  <a:pt x="0" y="2625844"/>
                </a:cubicBezTo>
                <a:cubicBezTo>
                  <a:pt x="6111" y="2484137"/>
                  <a:pt x="26751" y="2146659"/>
                  <a:pt x="0" y="1943125"/>
                </a:cubicBezTo>
                <a:cubicBezTo>
                  <a:pt x="-26751" y="1739591"/>
                  <a:pt x="-21977" y="1506688"/>
                  <a:pt x="0" y="1234147"/>
                </a:cubicBezTo>
                <a:cubicBezTo>
                  <a:pt x="21977" y="961606"/>
                  <a:pt x="19122" y="901908"/>
                  <a:pt x="0" y="577686"/>
                </a:cubicBezTo>
                <a:cubicBezTo>
                  <a:pt x="-19122" y="253464"/>
                  <a:pt x="28020" y="284283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1849550" y="4772483"/>
            <a:ext cx="9541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6505555" y="4704026"/>
            <a:ext cx="10390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583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3D32-6B8E-41CC-A6AE-E83236EA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A44A6-54C8-4DF8-A7E6-EA331711D939}"/>
              </a:ext>
            </a:extLst>
          </p:cNvPr>
          <p:cNvSpPr txBox="1"/>
          <p:nvPr/>
        </p:nvSpPr>
        <p:spPr>
          <a:xfrm>
            <a:off x="1524000" y="1950002"/>
            <a:ext cx="51809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D9E6-1BF0-417E-8179-CDE1851188DA}"/>
              </a:ext>
            </a:extLst>
          </p:cNvPr>
          <p:cNvSpPr txBox="1"/>
          <p:nvPr/>
        </p:nvSpPr>
        <p:spPr>
          <a:xfrm>
            <a:off x="1400622" y="4254500"/>
            <a:ext cx="75854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Program</a:t>
            </a:r>
          </a:p>
        </p:txBody>
      </p:sp>
      <p:pic>
        <p:nvPicPr>
          <p:cNvPr id="3078" name="Picture 6" descr="Programming Source Code Stock Illustrations – 7,352 Programming Source Code  Stock Illustrations, Vectors &amp;amp; Clipart - Dreamstime">
            <a:extLst>
              <a:ext uri="{FF2B5EF4-FFF2-40B4-BE49-F238E27FC236}">
                <a16:creationId xmlns:a16="http://schemas.microsoft.com/office/drawing/2014/main" id="{E7CDB23C-08CF-4461-A99E-B8193873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921000"/>
            <a:ext cx="1166518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55BF56-4403-40B9-AE12-B1407A1F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4931"/>
            <a:ext cx="2222500" cy="160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D0F7A01-98A9-4B9F-A63F-79A49566B8B0}"/>
              </a:ext>
            </a:extLst>
          </p:cNvPr>
          <p:cNvCxnSpPr>
            <a:endCxn id="3080" idx="1"/>
          </p:cNvCxnSpPr>
          <p:nvPr/>
        </p:nvCxnSpPr>
        <p:spPr>
          <a:xfrm>
            <a:off x="2259463" y="1711877"/>
            <a:ext cx="1169537" cy="11456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1AC4E67-A039-47A0-ADD5-589F6A259CD9}"/>
              </a:ext>
            </a:extLst>
          </p:cNvPr>
          <p:cNvCxnSpPr>
            <a:cxnSpLocks/>
            <a:stCxn id="3078" idx="3"/>
            <a:endCxn id="3080" idx="1"/>
          </p:cNvCxnSpPr>
          <p:nvPr/>
        </p:nvCxnSpPr>
        <p:spPr>
          <a:xfrm flipV="1">
            <a:off x="2373018" y="2857500"/>
            <a:ext cx="1055982" cy="6985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29283-87EC-491E-AF71-8FA535017E91}"/>
              </a:ext>
            </a:extLst>
          </p:cNvPr>
          <p:cNvCxnSpPr>
            <a:stCxn id="3080" idx="3"/>
          </p:cNvCxnSpPr>
          <p:nvPr/>
        </p:nvCxnSpPr>
        <p:spPr>
          <a:xfrm flipV="1">
            <a:off x="5651500" y="2857500"/>
            <a:ext cx="4445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178A0-A03A-4FD2-ABCF-2142E5502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62"/>
          <a:stretch/>
        </p:blipFill>
        <p:spPr>
          <a:xfrm>
            <a:off x="908725" y="745486"/>
            <a:ext cx="1165566" cy="603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4C2D8-E27E-4CE3-9AED-59F48925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453" y="1051305"/>
            <a:ext cx="968432" cy="521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B15A3-5C14-485C-B431-A215356D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717" y="1495346"/>
            <a:ext cx="1038566" cy="529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7C77C1-AE4D-4BAA-826E-F441EFC6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62"/>
          <a:stretch/>
        </p:blipFill>
        <p:spPr>
          <a:xfrm>
            <a:off x="6059972" y="1688016"/>
            <a:ext cx="1230293" cy="636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73B717-ED2C-4F88-A629-03CB69A5F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361" y="2437233"/>
            <a:ext cx="968432" cy="5216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880EA3-0489-4B44-BB01-C8356CF05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29" y="3120692"/>
            <a:ext cx="1003763" cy="511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16A2C-60B8-446F-B001-3B1279A92A61}"/>
              </a:ext>
            </a:extLst>
          </p:cNvPr>
          <p:cNvSpPr txBox="1"/>
          <p:nvPr/>
        </p:nvSpPr>
        <p:spPr>
          <a:xfrm>
            <a:off x="7411629" y="1870679"/>
            <a:ext cx="57579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Spam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C1EB4-5065-4766-B43A-AF2F8EBC8B65}"/>
              </a:ext>
            </a:extLst>
          </p:cNvPr>
          <p:cNvSpPr txBox="1"/>
          <p:nvPr/>
        </p:nvSpPr>
        <p:spPr>
          <a:xfrm>
            <a:off x="7411629" y="3206750"/>
            <a:ext cx="57579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Spam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32038-84F5-4837-A886-E357C91C327A}"/>
              </a:ext>
            </a:extLst>
          </p:cNvPr>
          <p:cNvSpPr txBox="1"/>
          <p:nvPr/>
        </p:nvSpPr>
        <p:spPr>
          <a:xfrm>
            <a:off x="7265989" y="2538714"/>
            <a:ext cx="849913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Not Spam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D00FE6-954B-4E2C-A0BB-DD260ABD80A6}"/>
                  </a:ext>
                </a:extLst>
              </p:cNvPr>
              <p:cNvSpPr txBox="1"/>
              <p:nvPr/>
            </p:nvSpPr>
            <p:spPr>
              <a:xfrm>
                <a:off x="5023944" y="3953779"/>
                <a:ext cx="1443024" cy="271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67" dirty="0"/>
                  <a:t>“free gift” </a:t>
                </a:r>
                <a14:m>
                  <m:oMath xmlns:m="http://schemas.openxmlformats.org/officeDocument/2006/math">
                    <m:r>
                      <a:rPr lang="en-US" sz="1167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67" dirty="0">
                    <a:sym typeface="Wingdings" panose="05000000000000000000" pitchFamily="2" charset="2"/>
                  </a:rPr>
                  <a:t> spam?</a:t>
                </a:r>
                <a:endParaRPr lang="en-US" sz="1167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D00FE6-954B-4E2C-A0BB-DD260ABD8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944" y="3953779"/>
                <a:ext cx="1443024" cy="271934"/>
              </a:xfrm>
              <a:prstGeom prst="rect">
                <a:avLst/>
              </a:prstGeom>
              <a:blipFill>
                <a:blip r:embed="rId7"/>
                <a:stretch>
                  <a:fillRect t="-2273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8AFA-6E98-4EF8-9164-DB787FDDC19F}"/>
                  </a:ext>
                </a:extLst>
              </p:cNvPr>
              <p:cNvSpPr txBox="1"/>
              <p:nvPr/>
            </p:nvSpPr>
            <p:spPr>
              <a:xfrm>
                <a:off x="4635500" y="4533634"/>
                <a:ext cx="1200970" cy="271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67" dirty="0"/>
                  <a:t>“free” </a:t>
                </a:r>
                <a14:m>
                  <m:oMath xmlns:m="http://schemas.openxmlformats.org/officeDocument/2006/math">
                    <m:r>
                      <a:rPr lang="en-US" sz="1167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67" dirty="0"/>
                  <a:t> spam?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8AFA-6E98-4EF8-9164-DB787FDDC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4533634"/>
                <a:ext cx="1200970" cy="271934"/>
              </a:xfrm>
              <a:prstGeom prst="rect">
                <a:avLst/>
              </a:prstGeom>
              <a:blipFill>
                <a:blip r:embed="rId8"/>
                <a:stretch>
                  <a:fillRect t="-2273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DC7E3-E3EA-44FF-AD5D-B72A6FC5326B}"/>
                  </a:ext>
                </a:extLst>
              </p:cNvPr>
              <p:cNvSpPr txBox="1"/>
              <p:nvPr/>
            </p:nvSpPr>
            <p:spPr>
              <a:xfrm>
                <a:off x="6059972" y="4327233"/>
                <a:ext cx="2107041" cy="271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67" dirty="0"/>
                  <a:t>“</a:t>
                </a:r>
                <a:r>
                  <a:rPr lang="en-US" sz="1167" dirty="0" err="1"/>
                  <a:t>free</a:t>
                </a:r>
                <a:r>
                  <a:rPr lang="en-US" sz="1167" dirty="0" err="1">
                    <a:solidFill>
                      <a:srgbClr val="FF0000"/>
                    </a:solidFill>
                  </a:rPr>
                  <a:t>e</a:t>
                </a:r>
                <a:r>
                  <a:rPr lang="en-US" sz="1167" dirty="0"/>
                  <a:t> gift” </a:t>
                </a:r>
                <a14:m>
                  <m:oMath xmlns:m="http://schemas.openxmlformats.org/officeDocument/2006/math">
                    <m:r>
                      <a:rPr lang="en-US" sz="1167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67" dirty="0"/>
                  <a:t> not spam?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DC7E3-E3EA-44FF-AD5D-B72A6FC5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972" y="4327233"/>
                <a:ext cx="2107041" cy="271934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A6EE256-73AC-4615-A199-4D4D6415EECD}"/>
              </a:ext>
            </a:extLst>
          </p:cNvPr>
          <p:cNvSpPr txBox="1"/>
          <p:nvPr/>
        </p:nvSpPr>
        <p:spPr>
          <a:xfrm>
            <a:off x="6366753" y="3710802"/>
            <a:ext cx="63511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309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3D32-6B8E-41CC-A6AE-E83236E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67053"/>
            <a:ext cx="6858000" cy="952500"/>
          </a:xfrm>
        </p:spPr>
        <p:txBody>
          <a:bodyPr/>
          <a:lstStyle/>
          <a:p>
            <a:r>
              <a:rPr lang="en-US" dirty="0"/>
              <a:t>(Supervised)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A44A6-54C8-4DF8-A7E6-EA331711D939}"/>
              </a:ext>
            </a:extLst>
          </p:cNvPr>
          <p:cNvSpPr txBox="1"/>
          <p:nvPr/>
        </p:nvSpPr>
        <p:spPr>
          <a:xfrm>
            <a:off x="1524000" y="1950002"/>
            <a:ext cx="51809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D9E6-1BF0-417E-8179-CDE1851188DA}"/>
              </a:ext>
            </a:extLst>
          </p:cNvPr>
          <p:cNvSpPr txBox="1"/>
          <p:nvPr/>
        </p:nvSpPr>
        <p:spPr>
          <a:xfrm>
            <a:off x="1400622" y="4254500"/>
            <a:ext cx="75854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Program</a:t>
            </a:r>
          </a:p>
        </p:txBody>
      </p:sp>
      <p:pic>
        <p:nvPicPr>
          <p:cNvPr id="3078" name="Picture 6" descr="Programming Source Code Stock Illustrations – 7,352 Programming Source Code  Stock Illustrations, Vectors &amp;amp; Clipart - Dreamstime">
            <a:extLst>
              <a:ext uri="{FF2B5EF4-FFF2-40B4-BE49-F238E27FC236}">
                <a16:creationId xmlns:a16="http://schemas.microsoft.com/office/drawing/2014/main" id="{E7CDB23C-08CF-4461-A99E-B8193873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921000"/>
            <a:ext cx="1166518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55BF56-4403-40B9-AE12-B1407A1F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4931"/>
            <a:ext cx="2222500" cy="160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D0F7A01-98A9-4B9F-A63F-79A49566B8B0}"/>
              </a:ext>
            </a:extLst>
          </p:cNvPr>
          <p:cNvCxnSpPr>
            <a:endCxn id="3080" idx="1"/>
          </p:cNvCxnSpPr>
          <p:nvPr/>
        </p:nvCxnSpPr>
        <p:spPr>
          <a:xfrm>
            <a:off x="2259463" y="1711877"/>
            <a:ext cx="1169537" cy="11456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1AC4E67-A039-47A0-ADD5-589F6A259CD9}"/>
              </a:ext>
            </a:extLst>
          </p:cNvPr>
          <p:cNvCxnSpPr>
            <a:cxnSpLocks/>
            <a:stCxn id="3078" idx="3"/>
            <a:endCxn id="3080" idx="1"/>
          </p:cNvCxnSpPr>
          <p:nvPr/>
        </p:nvCxnSpPr>
        <p:spPr>
          <a:xfrm flipV="1">
            <a:off x="2373018" y="2857500"/>
            <a:ext cx="1055982" cy="6985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29283-87EC-491E-AF71-8FA535017E91}"/>
              </a:ext>
            </a:extLst>
          </p:cNvPr>
          <p:cNvCxnSpPr>
            <a:stCxn id="3080" idx="3"/>
          </p:cNvCxnSpPr>
          <p:nvPr/>
        </p:nvCxnSpPr>
        <p:spPr>
          <a:xfrm flipV="1">
            <a:off x="5651500" y="2857500"/>
            <a:ext cx="4445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178A0-A03A-4FD2-ABCF-2142E5502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62"/>
          <a:stretch/>
        </p:blipFill>
        <p:spPr>
          <a:xfrm>
            <a:off x="908725" y="745486"/>
            <a:ext cx="1165566" cy="603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4C2D8-E27E-4CE3-9AED-59F48925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453" y="1051305"/>
            <a:ext cx="968432" cy="521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B15A3-5C14-485C-B431-A215356D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717" y="1495346"/>
            <a:ext cx="1038566" cy="529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7C77C1-AE4D-4BAA-826E-F441EFC6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62"/>
          <a:stretch/>
        </p:blipFill>
        <p:spPr>
          <a:xfrm>
            <a:off x="6059972" y="1688016"/>
            <a:ext cx="1230293" cy="636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73B717-ED2C-4F88-A629-03CB69A5F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361" y="2437233"/>
            <a:ext cx="968432" cy="5216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880EA3-0489-4B44-BB01-C8356CF05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29" y="3120692"/>
            <a:ext cx="1003763" cy="511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16A2C-60B8-446F-B001-3B1279A92A61}"/>
              </a:ext>
            </a:extLst>
          </p:cNvPr>
          <p:cNvSpPr txBox="1"/>
          <p:nvPr/>
        </p:nvSpPr>
        <p:spPr>
          <a:xfrm>
            <a:off x="7411629" y="1870679"/>
            <a:ext cx="57579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Spam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C1EB4-5065-4766-B43A-AF2F8EBC8B65}"/>
              </a:ext>
            </a:extLst>
          </p:cNvPr>
          <p:cNvSpPr txBox="1"/>
          <p:nvPr/>
        </p:nvSpPr>
        <p:spPr>
          <a:xfrm>
            <a:off x="7411629" y="3206750"/>
            <a:ext cx="57579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Spam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32038-84F5-4837-A886-E357C91C327A}"/>
              </a:ext>
            </a:extLst>
          </p:cNvPr>
          <p:cNvSpPr txBox="1"/>
          <p:nvPr/>
        </p:nvSpPr>
        <p:spPr>
          <a:xfrm>
            <a:off x="7265989" y="2538714"/>
            <a:ext cx="849913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Not Spam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07BDC-21CA-4408-AB24-66DF31215ED3}"/>
              </a:ext>
            </a:extLst>
          </p:cNvPr>
          <p:cNvSpPr txBox="1"/>
          <p:nvPr/>
        </p:nvSpPr>
        <p:spPr>
          <a:xfrm>
            <a:off x="6366753" y="3710802"/>
            <a:ext cx="63511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0171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3D32-6B8E-41CC-A6AE-E83236E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67053"/>
            <a:ext cx="6858000" cy="952500"/>
          </a:xfrm>
        </p:spPr>
        <p:txBody>
          <a:bodyPr/>
          <a:lstStyle/>
          <a:p>
            <a:r>
              <a:rPr lang="en-US" dirty="0"/>
              <a:t>(Supervised)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A44A6-54C8-4DF8-A7E6-EA331711D939}"/>
              </a:ext>
            </a:extLst>
          </p:cNvPr>
          <p:cNvSpPr txBox="1"/>
          <p:nvPr/>
        </p:nvSpPr>
        <p:spPr>
          <a:xfrm>
            <a:off x="1524000" y="1950002"/>
            <a:ext cx="51809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BD9E6-1BF0-417E-8179-CDE1851188DA}"/>
              </a:ext>
            </a:extLst>
          </p:cNvPr>
          <p:cNvSpPr txBox="1"/>
          <p:nvPr/>
        </p:nvSpPr>
        <p:spPr>
          <a:xfrm>
            <a:off x="6528528" y="3543055"/>
            <a:ext cx="75854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Program</a:t>
            </a:r>
          </a:p>
        </p:txBody>
      </p:sp>
      <p:pic>
        <p:nvPicPr>
          <p:cNvPr id="3078" name="Picture 6" descr="Programming Source Code Stock Illustrations – 7,352 Programming Source Code  Stock Illustrations, Vectors &amp;amp; Clipart - Dreamstime">
            <a:extLst>
              <a:ext uri="{FF2B5EF4-FFF2-40B4-BE49-F238E27FC236}">
                <a16:creationId xmlns:a16="http://schemas.microsoft.com/office/drawing/2014/main" id="{E7CDB23C-08CF-4461-A99E-B8193873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6" y="2209555"/>
            <a:ext cx="1166518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55BF56-4403-40B9-AE12-B1407A1F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4931"/>
            <a:ext cx="2222500" cy="160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D0F7A01-98A9-4B9F-A63F-79A49566B8B0}"/>
              </a:ext>
            </a:extLst>
          </p:cNvPr>
          <p:cNvCxnSpPr>
            <a:endCxn id="3080" idx="1"/>
          </p:cNvCxnSpPr>
          <p:nvPr/>
        </p:nvCxnSpPr>
        <p:spPr>
          <a:xfrm>
            <a:off x="2259463" y="1711877"/>
            <a:ext cx="1169537" cy="11456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29283-87EC-491E-AF71-8FA535017E91}"/>
              </a:ext>
            </a:extLst>
          </p:cNvPr>
          <p:cNvCxnSpPr>
            <a:stCxn id="3080" idx="3"/>
          </p:cNvCxnSpPr>
          <p:nvPr/>
        </p:nvCxnSpPr>
        <p:spPr>
          <a:xfrm flipV="1">
            <a:off x="5651500" y="2857500"/>
            <a:ext cx="4445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178A0-A03A-4FD2-ABCF-2142E5502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62"/>
          <a:stretch/>
        </p:blipFill>
        <p:spPr>
          <a:xfrm>
            <a:off x="908725" y="745486"/>
            <a:ext cx="1165566" cy="603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4C2D8-E27E-4CE3-9AED-59F48925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453" y="1051305"/>
            <a:ext cx="968432" cy="521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B15A3-5C14-485C-B431-A215356D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717" y="1495346"/>
            <a:ext cx="1038566" cy="529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7C77C1-AE4D-4BAA-826E-F441EFC6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62"/>
          <a:stretch/>
        </p:blipFill>
        <p:spPr>
          <a:xfrm>
            <a:off x="881560" y="2846245"/>
            <a:ext cx="1230293" cy="636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73B717-ED2C-4F88-A629-03CB69A5F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49" y="3595462"/>
            <a:ext cx="968432" cy="5216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880EA3-0489-4B44-BB01-C8356CF05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18" y="4278921"/>
            <a:ext cx="1003763" cy="511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16A2C-60B8-446F-B001-3B1279A92A61}"/>
              </a:ext>
            </a:extLst>
          </p:cNvPr>
          <p:cNvSpPr txBox="1"/>
          <p:nvPr/>
        </p:nvSpPr>
        <p:spPr>
          <a:xfrm>
            <a:off x="2233218" y="3028908"/>
            <a:ext cx="57579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Spam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C1EB4-5065-4766-B43A-AF2F8EBC8B65}"/>
              </a:ext>
            </a:extLst>
          </p:cNvPr>
          <p:cNvSpPr txBox="1"/>
          <p:nvPr/>
        </p:nvSpPr>
        <p:spPr>
          <a:xfrm>
            <a:off x="2233218" y="4364979"/>
            <a:ext cx="57579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Spam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32038-84F5-4837-A886-E357C91C327A}"/>
              </a:ext>
            </a:extLst>
          </p:cNvPr>
          <p:cNvSpPr txBox="1"/>
          <p:nvPr/>
        </p:nvSpPr>
        <p:spPr>
          <a:xfrm>
            <a:off x="2087577" y="3696943"/>
            <a:ext cx="849913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Not Spam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076AE81-CF70-40E0-BE10-79FFD8DE26F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09017" y="2857501"/>
            <a:ext cx="619983" cy="3073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110082-61DF-4A16-89AF-60A8592657D4}"/>
              </a:ext>
            </a:extLst>
          </p:cNvPr>
          <p:cNvSpPr txBox="1"/>
          <p:nvPr/>
        </p:nvSpPr>
        <p:spPr>
          <a:xfrm>
            <a:off x="1452532" y="4815626"/>
            <a:ext cx="63511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2060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dirty="0"/>
              <a:t>Text Data … And LLMs</a:t>
            </a:r>
            <a:endParaRPr dirty="0"/>
          </a:p>
        </p:txBody>
      </p:sp>
      <p:sp>
        <p:nvSpPr>
          <p:cNvPr id="409" name="Google Shape;409;p24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28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0" name="Google Shape;4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442" y="1093017"/>
            <a:ext cx="4361558" cy="4336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1" name="Google Shape;411;p24"/>
          <p:cNvGraphicFramePr/>
          <p:nvPr/>
        </p:nvGraphicFramePr>
        <p:xfrm>
          <a:off x="2717120" y="2665927"/>
          <a:ext cx="6096000" cy="741700"/>
        </p:xfrm>
        <a:graphic>
          <a:graphicData uri="http://schemas.openxmlformats.org/drawingml/2006/table">
            <a:tbl>
              <a:tblPr firstRow="1" bandRow="1">
                <a:noFill/>
                <a:tableStyleId>{BBD8E5AE-550A-451D-8273-1783567D3ACA}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Conference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Year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Deadline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Held in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SIGMOD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2021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2020-09-22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Xi’an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p24"/>
          <p:cNvSpPr txBox="1"/>
          <p:nvPr/>
        </p:nvSpPr>
        <p:spPr>
          <a:xfrm>
            <a:off x="5306680" y="2265817"/>
            <a:ext cx="11961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80374-D2C1-EF1D-6283-8FFDFC01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592" y="448972"/>
            <a:ext cx="4141528" cy="48331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Image Data</a:t>
            </a:r>
            <a:endParaRPr/>
          </a:p>
        </p:txBody>
      </p:sp>
      <p:sp>
        <p:nvSpPr>
          <p:cNvPr id="419" name="Google Shape;419;p25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29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20" name="Google Shape;420;p25" descr="thumb"/>
          <p:cNvPicPr preferRelativeResize="0"/>
          <p:nvPr/>
        </p:nvPicPr>
        <p:blipFill rotWithShape="1">
          <a:blip r:embed="rId3">
            <a:alphaModFix/>
          </a:blip>
          <a:srcRect r="49917"/>
          <a:stretch/>
        </p:blipFill>
        <p:spPr>
          <a:xfrm>
            <a:off x="308060" y="1086498"/>
            <a:ext cx="3151832" cy="346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 descr="Image for po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2215" y="1804644"/>
            <a:ext cx="4670854" cy="129259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5"/>
          <p:cNvSpPr/>
          <p:nvPr/>
        </p:nvSpPr>
        <p:spPr>
          <a:xfrm>
            <a:off x="3637829" y="2164904"/>
            <a:ext cx="420130" cy="489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5"/>
          <p:cNvSpPr/>
          <p:nvPr/>
        </p:nvSpPr>
        <p:spPr>
          <a:xfrm>
            <a:off x="6642992" y="1764545"/>
            <a:ext cx="2243987" cy="1354301"/>
          </a:xfrm>
          <a:custGeom>
            <a:avLst/>
            <a:gdLst/>
            <a:ahLst/>
            <a:cxnLst/>
            <a:rect l="l" t="t" r="r" b="b"/>
            <a:pathLst>
              <a:path w="2243987" h="1354301" extrusionOk="0">
                <a:moveTo>
                  <a:pt x="321276" y="518984"/>
                </a:moveTo>
                <a:lnTo>
                  <a:pt x="785890" y="973713"/>
                </a:lnTo>
                <a:lnTo>
                  <a:pt x="756234" y="1121994"/>
                </a:lnTo>
                <a:lnTo>
                  <a:pt x="518984" y="1112109"/>
                </a:lnTo>
                <a:lnTo>
                  <a:pt x="553583" y="1196135"/>
                </a:lnTo>
                <a:lnTo>
                  <a:pt x="884744" y="1349358"/>
                </a:lnTo>
                <a:lnTo>
                  <a:pt x="2234102" y="1354301"/>
                </a:lnTo>
                <a:lnTo>
                  <a:pt x="2243987" y="746349"/>
                </a:lnTo>
                <a:lnTo>
                  <a:pt x="1186249" y="0"/>
                </a:lnTo>
                <a:lnTo>
                  <a:pt x="385531" y="222422"/>
                </a:lnTo>
                <a:lnTo>
                  <a:pt x="0" y="247136"/>
                </a:lnTo>
                <a:lnTo>
                  <a:pt x="321276" y="51898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"/>
          <p:cNvSpPr/>
          <p:nvPr/>
        </p:nvSpPr>
        <p:spPr>
          <a:xfrm>
            <a:off x="7423939" y="2239044"/>
            <a:ext cx="430016" cy="3707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4784536" y="3351152"/>
            <a:ext cx="24929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5"/>
          <p:cNvSpPr txBox="1"/>
          <p:nvPr/>
        </p:nvSpPr>
        <p:spPr>
          <a:xfrm>
            <a:off x="7862057" y="2194809"/>
            <a:ext cx="119616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shapes,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colors,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boundaries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24;p25">
            <a:extLst>
              <a:ext uri="{FF2B5EF4-FFF2-40B4-BE49-F238E27FC236}">
                <a16:creationId xmlns:a16="http://schemas.microsoft.com/office/drawing/2014/main" id="{7329724E-D1F0-E470-4FE0-41E953C1CC15}"/>
              </a:ext>
            </a:extLst>
          </p:cNvPr>
          <p:cNvSpPr/>
          <p:nvPr/>
        </p:nvSpPr>
        <p:spPr>
          <a:xfrm rot="5400000">
            <a:off x="8118187" y="3380809"/>
            <a:ext cx="430016" cy="3707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B23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26;p25">
            <a:extLst>
              <a:ext uri="{FF2B5EF4-FFF2-40B4-BE49-F238E27FC236}">
                <a16:creationId xmlns:a16="http://schemas.microsoft.com/office/drawing/2014/main" id="{5946350D-3FA9-D1A6-126A-449BEF9F14BE}"/>
              </a:ext>
            </a:extLst>
          </p:cNvPr>
          <p:cNvSpPr txBox="1"/>
          <p:nvPr/>
        </p:nvSpPr>
        <p:spPr>
          <a:xfrm>
            <a:off x="7623220" y="3911942"/>
            <a:ext cx="159472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/>
              <a:t>or classes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0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Get to Know Your Fantastic TAs,</a:t>
            </a:r>
            <a:br>
              <a:rPr lang="en-US"/>
            </a:br>
            <a:r>
              <a:rPr lang="en-US"/>
              <a:t>and Stop by Our Office Hours</a:t>
            </a:r>
            <a:endParaRPr/>
          </a:p>
        </p:txBody>
      </p:sp>
      <p:sp>
        <p:nvSpPr>
          <p:cNvPr id="656" name="Google Shape;656;p50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AC0EE-0B80-BE2E-0955-A4164419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9855" y="1358228"/>
            <a:ext cx="3223167" cy="3604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21F05-0C95-7A9F-0031-9081F1A6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2707" y="2031909"/>
            <a:ext cx="3223854" cy="22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dirty="0"/>
              <a:t>Network Data: Find Patterns in Connectivity (Clusters, Paths, …)</a:t>
            </a:r>
            <a:endParaRPr dirty="0"/>
          </a:p>
        </p:txBody>
      </p:sp>
      <p:sp>
        <p:nvSpPr>
          <p:cNvPr id="433" name="Google Shape;433;p26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30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4" name="Google Shape;4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1" y="1342642"/>
            <a:ext cx="4204236" cy="282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7583" y="1964322"/>
            <a:ext cx="4331983" cy="331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Data with Complex Semantics: </a:t>
            </a:r>
            <a:br>
              <a:rPr lang="en-US"/>
            </a:br>
            <a:r>
              <a:rPr lang="en-US"/>
              <a:t>Knowledge Graphs</a:t>
            </a:r>
            <a:endParaRPr/>
          </a:p>
        </p:txBody>
      </p:sp>
      <p:sp>
        <p:nvSpPr>
          <p:cNvPr id="442" name="Google Shape;442;p27"/>
          <p:cNvSpPr txBox="1">
            <a:spLocks noGrp="1"/>
          </p:cNvSpPr>
          <p:nvPr>
            <p:ph type="body" idx="1"/>
          </p:nvPr>
        </p:nvSpPr>
        <p:spPr>
          <a:xfrm>
            <a:off x="1113233" y="1121703"/>
            <a:ext cx="751403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/>
              <a:t>Classes, subclasses, instances, and properties</a:t>
            </a:r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31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4" name="Google Shape;4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013" y="1756941"/>
            <a:ext cx="3774482" cy="319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211458"/>
            <a:ext cx="4446357" cy="276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Spatiotemporal data: Track over Time,</a:t>
            </a:r>
            <a:br>
              <a:rPr lang="en-US"/>
            </a:br>
            <a:r>
              <a:rPr lang="en-US"/>
              <a:t>Potentially Forecast the Future</a:t>
            </a:r>
            <a:endParaRPr/>
          </a:p>
        </p:txBody>
      </p:sp>
      <p:sp>
        <p:nvSpPr>
          <p:cNvPr id="452" name="Google Shape;452;p28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32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53" name="Google Shape;4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123" y="1664729"/>
            <a:ext cx="5892551" cy="324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82" name="Google Shape;482;p30"/>
          <p:cNvSpPr txBox="1">
            <a:spLocks noGrp="1"/>
          </p:cNvSpPr>
          <p:nvPr>
            <p:ph type="body" idx="1"/>
          </p:nvPr>
        </p:nvSpPr>
        <p:spPr>
          <a:xfrm>
            <a:off x="462013" y="1457743"/>
            <a:ext cx="8165257" cy="139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6075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Part II involves taking data, extracting relevant </a:t>
            </a:r>
            <a:r>
              <a:rPr lang="en-US" i="1"/>
              <a:t>features</a:t>
            </a: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346075" marR="0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Then building models via machine learning algorithms</a:t>
            </a:r>
            <a:endParaRPr/>
          </a:p>
        </p:txBody>
      </p:sp>
      <p:sp>
        <p:nvSpPr>
          <p:cNvPr id="483" name="Google Shape;483;p30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33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Brief Self-Check</a:t>
            </a:r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sz="1550"/>
              <a:t>Features are: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Unique properties of the data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Any kind of property of the data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Always learned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Values used to predict classes or groups</a:t>
            </a:r>
            <a:endParaRPr sz="1550"/>
          </a:p>
          <a:p>
            <a:pPr marL="504825" lvl="0" indent="-18173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sz="155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sz="1550"/>
              <a:t>Which of the following is not a common type of feature: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Specific words in text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Paths associated with a node in a network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Particular shapes or boundaries in an image</a:t>
            </a:r>
            <a:endParaRPr sz="1550"/>
          </a:p>
          <a:p>
            <a:pPr marL="504825" lvl="0" indent="-3302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338"/>
              <a:buAutoNum type="alphaUcPeriod"/>
            </a:pPr>
            <a:r>
              <a:rPr lang="en-US" sz="1550"/>
              <a:t>A document</a:t>
            </a:r>
            <a:endParaRPr sz="1550"/>
          </a:p>
        </p:txBody>
      </p:sp>
      <p:sp>
        <p:nvSpPr>
          <p:cNvPr id="490" name="Google Shape;490;p31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34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2335960" y="159747"/>
            <a:ext cx="556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 01C on Canvas, linked to the Course schedule.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1"/>
          <p:cNvSpPr txBox="1"/>
          <p:nvPr/>
        </p:nvSpPr>
        <p:spPr>
          <a:xfrm>
            <a:off x="2147977" y="972565"/>
            <a:ext cx="50004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https://canvas.upenn.edu/courses/1741973/quizzes/3115653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anklin Gothic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Analytics Tasks and Goals</a:t>
            </a:r>
            <a:endParaRPr/>
          </a:p>
        </p:txBody>
      </p:sp>
      <p:sp>
        <p:nvSpPr>
          <p:cNvPr id="499" name="Google Shape;499;p32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227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Zachary G. Ives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University of Pennsylvania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5450 - Fall 2023</a:t>
            </a:r>
            <a:endParaRPr dirty="0"/>
          </a:p>
        </p:txBody>
      </p:sp>
      <p:pic>
        <p:nvPicPr>
          <p:cNvPr id="500" name="Google Shape;5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2" y="4800886"/>
            <a:ext cx="2077453" cy="57021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2"/>
          <p:cNvSpPr txBox="1"/>
          <p:nvPr/>
        </p:nvSpPr>
        <p:spPr>
          <a:xfrm>
            <a:off x="203672" y="4462332"/>
            <a:ext cx="32335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Portions of this lecture were developed for the OpenDS4All project,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piloted by Penn, IBM, and the Linux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"/>
          <p:cNvSpPr txBox="1">
            <a:spLocks noGrp="1"/>
          </p:cNvSpPr>
          <p:nvPr>
            <p:ph type="title"/>
          </p:nvPr>
        </p:nvSpPr>
        <p:spPr>
          <a:xfrm>
            <a:off x="1112838" y="160338"/>
            <a:ext cx="7515225" cy="108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The Goal of Data Analytics:</a:t>
            </a:r>
            <a:br>
              <a:rPr lang="en-US"/>
            </a:br>
            <a:r>
              <a:rPr lang="en-US"/>
              <a:t>From Data to “Knowledge” or Action</a:t>
            </a:r>
            <a:endParaRPr/>
          </a:p>
        </p:txBody>
      </p:sp>
      <p:sp>
        <p:nvSpPr>
          <p:cNvPr id="508" name="Google Shape;508;p33"/>
          <p:cNvSpPr txBox="1">
            <a:spLocks noGrp="1"/>
          </p:cNvSpPr>
          <p:nvPr>
            <p:ph type="body" idx="1"/>
          </p:nvPr>
        </p:nvSpPr>
        <p:spPr>
          <a:xfrm>
            <a:off x="921920" y="1457325"/>
            <a:ext cx="7659373" cy="376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ct val="156409"/>
              <a:buFont typeface="Arial"/>
              <a:buNone/>
            </a:pPr>
            <a:r>
              <a:rPr lang="en-US" dirty="0">
                <a:solidFill>
                  <a:srgbClr val="C00000"/>
                </a:solidFill>
              </a:rPr>
              <a:t>Pattern detection</a:t>
            </a:r>
            <a:r>
              <a:rPr lang="en-US" dirty="0"/>
              <a:t>: Raw data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patterns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partial understanding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“Show me sales by region by product category”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“Show me clusters of documents by concept”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“Data cubes” (sales by region by quarter by type of product)</a:t>
            </a:r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Typically, </a:t>
            </a:r>
            <a:r>
              <a:rPr lang="en-US" i="1" dirty="0"/>
              <a:t>descriptive </a:t>
            </a:r>
            <a:r>
              <a:rPr lang="en-US" dirty="0"/>
              <a:t>statistics… or we can find structures to </a:t>
            </a:r>
            <a:r>
              <a:rPr lang="en-US" i="1" dirty="0"/>
              <a:t>cluster</a:t>
            </a:r>
            <a:r>
              <a:rPr lang="en-US" dirty="0"/>
              <a:t> data</a:t>
            </a:r>
            <a:endParaRPr dirty="0"/>
          </a:p>
          <a:p>
            <a:pPr marL="464326" lvl="1" indent="-40474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ct val="156409"/>
              <a:buFont typeface="Arial"/>
              <a:buNone/>
            </a:pPr>
            <a:r>
              <a:rPr lang="en-US" dirty="0">
                <a:solidFill>
                  <a:srgbClr val="C00000"/>
                </a:solidFill>
              </a:rPr>
              <a:t>Hypothesis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experiment over </a:t>
            </a:r>
            <a:r>
              <a:rPr lang="en-US" i="1" dirty="0"/>
              <a:t>sample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significance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“Behavioral factor F leads to higher risk of outcome O”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Do statistical test, measure significance vs. </a:t>
            </a:r>
            <a:r>
              <a:rPr lang="en-US" i="1" dirty="0"/>
              <a:t>null hypothesis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endParaRPr lang="en-US"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Typically, </a:t>
            </a:r>
            <a:r>
              <a:rPr lang="en-US" i="1" dirty="0"/>
              <a:t>inferential</a:t>
            </a:r>
            <a:r>
              <a:rPr lang="en-US" dirty="0"/>
              <a:t> statistics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ct val="170588"/>
              <a:buFont typeface="Arial"/>
              <a:buChar char="•"/>
            </a:pPr>
            <a:r>
              <a:rPr lang="en-US" dirty="0"/>
              <a:t>Or we use the sample to build a </a:t>
            </a:r>
            <a:r>
              <a:rPr lang="en-US" i="1" dirty="0"/>
              <a:t>predictive model</a:t>
            </a:r>
            <a:r>
              <a:rPr lang="en-US" dirty="0"/>
              <a:t> or </a:t>
            </a:r>
            <a:r>
              <a:rPr lang="en-US" i="1" dirty="0"/>
              <a:t>classifier</a:t>
            </a:r>
            <a:endParaRPr dirty="0"/>
          </a:p>
          <a:p>
            <a:pPr marL="178587" lvl="0" indent="-17424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ct val="170621"/>
              <a:buFont typeface="Arial"/>
              <a:buNone/>
            </a:pPr>
            <a:endParaRPr dirty="0"/>
          </a:p>
        </p:txBody>
      </p:sp>
      <p:sp>
        <p:nvSpPr>
          <p:cNvPr id="509" name="Google Shape;509;p33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510" name="Google Shape;510;p33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36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"/>
          <p:cNvSpPr txBox="1">
            <a:spLocks noGrp="1"/>
          </p:cNvSpPr>
          <p:nvPr>
            <p:ph type="title"/>
          </p:nvPr>
        </p:nvSpPr>
        <p:spPr>
          <a:xfrm>
            <a:off x="1112838" y="160338"/>
            <a:ext cx="7515225" cy="108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What Does Big Data Analytics Involve?</a:t>
            </a:r>
            <a:endParaRPr/>
          </a:p>
        </p:txBody>
      </p:sp>
      <p:sp>
        <p:nvSpPr>
          <p:cNvPr id="517" name="Google Shape;517;p34"/>
          <p:cNvSpPr txBox="1">
            <a:spLocks noGrp="1"/>
          </p:cNvSpPr>
          <p:nvPr>
            <p:ph type="body" idx="1"/>
          </p:nvPr>
        </p:nvSpPr>
        <p:spPr>
          <a:xfrm>
            <a:off x="1112838" y="1457325"/>
            <a:ext cx="7840243" cy="376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8587" lvl="0" indent="-178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Acquisition, access – </a:t>
            </a:r>
            <a:r>
              <a:rPr lang="en-US">
                <a:solidFill>
                  <a:srgbClr val="7E241A"/>
                </a:solidFill>
              </a:rPr>
              <a:t>data may exist without being accessible</a:t>
            </a:r>
            <a:endParaRPr/>
          </a:p>
          <a:p>
            <a:pPr marL="178587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Wrangling – </a:t>
            </a:r>
            <a:r>
              <a:rPr lang="en-US">
                <a:solidFill>
                  <a:srgbClr val="7E241A"/>
                </a:solidFill>
              </a:rPr>
              <a:t>data may be in the wrong form</a:t>
            </a:r>
            <a:endParaRPr/>
          </a:p>
          <a:p>
            <a:pPr marL="178587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Integration, representation – </a:t>
            </a:r>
            <a:r>
              <a:rPr lang="en-US">
                <a:solidFill>
                  <a:srgbClr val="7E241A"/>
                </a:solidFill>
              </a:rPr>
              <a:t>data relationships may not be captured</a:t>
            </a:r>
            <a:endParaRPr/>
          </a:p>
          <a:p>
            <a:pPr marL="178587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Cleaning, filtering – </a:t>
            </a:r>
            <a:r>
              <a:rPr lang="en-US">
                <a:solidFill>
                  <a:srgbClr val="7E241A"/>
                </a:solidFill>
              </a:rPr>
              <a:t>data may have variable quality</a:t>
            </a:r>
            <a:endParaRPr/>
          </a:p>
          <a:p>
            <a:pPr marL="178587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Hypothesizing, querying, analyzing, modeling – </a:t>
            </a:r>
            <a:r>
              <a:rPr lang="en-US">
                <a:solidFill>
                  <a:srgbClr val="7E241A"/>
                </a:solidFill>
              </a:rPr>
              <a:t>from data to info</a:t>
            </a:r>
            <a:endParaRPr/>
          </a:p>
          <a:p>
            <a:pPr marL="178587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Understanding, iterating, exploring – </a:t>
            </a:r>
            <a:r>
              <a:rPr lang="en-US">
                <a:solidFill>
                  <a:srgbClr val="7E241A"/>
                </a:solidFill>
              </a:rPr>
              <a:t>helping build knowledge</a:t>
            </a:r>
            <a:endParaRPr/>
          </a:p>
          <a:p>
            <a:pPr marL="178587" lvl="0" indent="-17424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178587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/>
              <a:t>And: ethical obligations – </a:t>
            </a:r>
            <a:r>
              <a:rPr lang="en-US">
                <a:solidFill>
                  <a:srgbClr val="7E241A"/>
                </a:solidFill>
              </a:rPr>
              <a:t>need to protect data, follow good statistical practices, present results in a non-misleading way</a:t>
            </a:r>
            <a:endParaRPr/>
          </a:p>
        </p:txBody>
      </p:sp>
      <p:sp>
        <p:nvSpPr>
          <p:cNvPr id="518" name="Google Shape;518;p34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519" name="Google Shape;519;p34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37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5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An Example from Kaggle.com</a:t>
            </a:r>
            <a:endParaRPr/>
          </a:p>
        </p:txBody>
      </p:sp>
      <p:sp>
        <p:nvSpPr>
          <p:cNvPr id="526" name="Google Shape;526;p3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38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27" name="Google Shape;52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731" y="600576"/>
            <a:ext cx="5553041" cy="496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351B9-6B0F-9F74-A268-E8CADF19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96" y="3009475"/>
            <a:ext cx="1935648" cy="967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 txBox="1">
            <a:spLocks noGrp="1"/>
          </p:cNvSpPr>
          <p:nvPr>
            <p:ph type="title"/>
          </p:nvPr>
        </p:nvSpPr>
        <p:spPr>
          <a:xfrm>
            <a:off x="1112838" y="141288"/>
            <a:ext cx="7515225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Data Science / Data Analytics:</a:t>
            </a:r>
            <a:br>
              <a:rPr lang="en-US"/>
            </a:br>
            <a:r>
              <a:rPr lang="en-US"/>
              <a:t>Beware Over-Hyped Expectations!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body" idx="1"/>
          </p:nvPr>
        </p:nvSpPr>
        <p:spPr>
          <a:xfrm>
            <a:off x="1112838" y="1254125"/>
            <a:ext cx="3671887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b="1" dirty="0"/>
              <a:t>Data science myth: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</a:pPr>
            <a:r>
              <a:rPr lang="en-US" dirty="0"/>
              <a:t>We’ll learn everything “bottom up” using fancy statistics and machine learning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Char char="•"/>
            </a:pPr>
            <a:r>
              <a:rPr lang="en-US" dirty="0"/>
              <a:t>Basically we “turn the crank” and out pop insights!</a:t>
            </a:r>
            <a:endParaRPr dirty="0"/>
          </a:p>
          <a:p>
            <a:pPr marL="464326" lvl="1" indent="-12852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</a:pPr>
            <a:endParaRPr dirty="0"/>
          </a:p>
          <a:p>
            <a:pPr marL="285739" lvl="1" indent="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</a:pPr>
            <a:r>
              <a:rPr lang="en-US" dirty="0"/>
              <a:t>Data + algorithms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knowledge</a:t>
            </a:r>
            <a:endParaRPr dirty="0"/>
          </a:p>
        </p:txBody>
      </p:sp>
      <p:sp>
        <p:nvSpPr>
          <p:cNvPr id="535" name="Google Shape;535;p36"/>
          <p:cNvSpPr txBox="1">
            <a:spLocks noGrp="1"/>
          </p:cNvSpPr>
          <p:nvPr>
            <p:ph type="body" idx="2"/>
          </p:nvPr>
        </p:nvSpPr>
        <p:spPr>
          <a:xfrm>
            <a:off x="4956175" y="1254125"/>
            <a:ext cx="3670300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b="1" dirty="0">
                <a:solidFill>
                  <a:srgbClr val="C00000"/>
                </a:solidFill>
              </a:rPr>
              <a:t>Data science reality: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610"/>
              <a:buFont typeface="Arial"/>
              <a:buChar char="•"/>
            </a:pPr>
            <a:r>
              <a:rPr lang="en-US" dirty="0">
                <a:solidFill>
                  <a:srgbClr val="C00000"/>
                </a:solidFill>
              </a:rPr>
              <a:t>We’ll typically rely on human expertise to impose </a:t>
            </a:r>
            <a:r>
              <a:rPr lang="en-US" b="1" dirty="0">
                <a:solidFill>
                  <a:srgbClr val="C00000"/>
                </a:solidFill>
              </a:rPr>
              <a:t>models</a:t>
            </a:r>
            <a:r>
              <a:rPr lang="en-US" dirty="0">
                <a:solidFill>
                  <a:srgbClr val="C00000"/>
                </a:solidFill>
              </a:rPr>
              <a:t> over the data, the features, etc.</a:t>
            </a:r>
            <a:endParaRPr dirty="0"/>
          </a:p>
          <a:p>
            <a:pPr marL="464326" lvl="1" indent="-178587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610"/>
              <a:buFont typeface="Arial"/>
              <a:buChar char="•"/>
            </a:pPr>
            <a:r>
              <a:rPr lang="en-US" dirty="0">
                <a:solidFill>
                  <a:srgbClr val="C00000"/>
                </a:solidFill>
              </a:rPr>
              <a:t>Deep learning can do feature selection – but why throw away what we know!</a:t>
            </a:r>
            <a:endParaRPr dirty="0"/>
          </a:p>
          <a:p>
            <a:pPr marL="464326" lvl="1" indent="-12852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</a:pPr>
            <a:endParaRPr dirty="0">
              <a:solidFill>
                <a:srgbClr val="C00000"/>
              </a:solidFill>
            </a:endParaRPr>
          </a:p>
          <a:p>
            <a:pPr marL="285739" lvl="1" indent="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</a:pPr>
            <a:r>
              <a:rPr lang="en-US" i="1" dirty="0">
                <a:solidFill>
                  <a:srgbClr val="C00000"/>
                </a:solidFill>
              </a:rPr>
              <a:t>Data + human insight + algorithms + iteration </a:t>
            </a:r>
            <a:r>
              <a:rPr lang="en-US" i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C00000"/>
                </a:solidFill>
              </a:rPr>
              <a:t>information </a:t>
            </a:r>
            <a:r>
              <a:rPr lang="en-US" i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i="1" dirty="0">
                <a:solidFill>
                  <a:srgbClr val="C00000"/>
                </a:solidFill>
              </a:rPr>
              <a:t> knowledge</a:t>
            </a:r>
            <a:endParaRPr i="1" dirty="0">
              <a:solidFill>
                <a:srgbClr val="C00000"/>
              </a:solidFill>
            </a:endParaRPr>
          </a:p>
          <a:p>
            <a:pPr marL="464326" lvl="1" indent="-12852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7E241A"/>
              </a:buClr>
              <a:buSzPts val="2610"/>
              <a:buFont typeface="Arial"/>
              <a:buNone/>
            </a:pPr>
            <a:endParaRPr dirty="0">
              <a:solidFill>
                <a:srgbClr val="C00000"/>
              </a:solidFill>
            </a:endParaRPr>
          </a:p>
        </p:txBody>
      </p:sp>
      <p:sp>
        <p:nvSpPr>
          <p:cNvPr id="536" name="Google Shape;536;p36"/>
          <p:cNvSpPr txBox="1">
            <a:spLocks noGrp="1"/>
          </p:cNvSpPr>
          <p:nvPr>
            <p:ph type="ftr" idx="11"/>
          </p:nvPr>
        </p:nvSpPr>
        <p:spPr>
          <a:xfrm>
            <a:off x="1929211" y="525939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537" name="Google Shape;537;p36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39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21C2-1AE5-0E7D-2F9A-724A4003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65222-4D5F-2345-BBD6-9E025D488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there are many requests to get into the class!</a:t>
            </a:r>
          </a:p>
          <a:p>
            <a:r>
              <a:rPr lang="en-US" dirty="0"/>
              <a:t>Currently: we are limited by the room capacity of 340</a:t>
            </a:r>
          </a:p>
          <a:p>
            <a:endParaRPr lang="en-US" dirty="0"/>
          </a:p>
          <a:p>
            <a:r>
              <a:rPr lang="en-US" dirty="0"/>
              <a:t>Some folks who have signed up will drop, so there will be “churn” over the next 2 weeks</a:t>
            </a:r>
          </a:p>
          <a:p>
            <a:pPr lvl="1"/>
            <a:r>
              <a:rPr lang="en-US" dirty="0"/>
              <a:t>We are exploring options to add a second grad-only section, which may add flexibility in our cap</a:t>
            </a:r>
          </a:p>
          <a:p>
            <a:endParaRPr lang="en-US" dirty="0"/>
          </a:p>
          <a:p>
            <a:r>
              <a:rPr lang="en-US" dirty="0"/>
              <a:t>If you attend class, you’ll get priority among the folks who don’t</a:t>
            </a:r>
          </a:p>
          <a:p>
            <a:r>
              <a:rPr lang="en-US" dirty="0"/>
              <a:t>And also note we offer the course (with 60 more seats) in Spring!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60169-D85B-1291-06B1-4D0137432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3E49D-1DA3-95C0-8EF1-2392E5E6FF1C}"/>
              </a:ext>
            </a:extLst>
          </p:cNvPr>
          <p:cNvSpPr txBox="1"/>
          <p:nvPr/>
        </p:nvSpPr>
        <p:spPr>
          <a:xfrm>
            <a:off x="2546399" y="470743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https://tinyurl.com/request-5450</a:t>
            </a:r>
          </a:p>
        </p:txBody>
      </p:sp>
    </p:spTree>
    <p:extLst>
      <p:ext uri="{BB962C8B-B14F-4D97-AF65-F5344CB8AC3E}">
        <p14:creationId xmlns:p14="http://schemas.microsoft.com/office/powerpoint/2010/main" val="1794353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Data Science Process</a:t>
            </a:r>
            <a:br>
              <a:rPr lang="en-US" dirty="0"/>
            </a:br>
            <a:r>
              <a:rPr lang="en-US" dirty="0"/>
              <a:t>(Workflow, Lifecycle)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6075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Char char="•"/>
            </a:pPr>
            <a:r>
              <a:rPr lang="en-US" sz="2400" dirty="0"/>
              <a:t>What </a:t>
            </a:r>
            <a:r>
              <a:rPr lang="en-US" sz="2400" b="1" dirty="0"/>
              <a:t>question</a:t>
            </a:r>
            <a:r>
              <a:rPr lang="en-US" sz="2400" dirty="0"/>
              <a:t> are you answering?</a:t>
            </a:r>
            <a:endParaRPr dirty="0"/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2400" dirty="0"/>
              <a:t>What is the right </a:t>
            </a:r>
            <a:r>
              <a:rPr lang="en-US" sz="2400" b="1" dirty="0"/>
              <a:t>scope</a:t>
            </a:r>
            <a:r>
              <a:rPr lang="en-US" sz="2400" dirty="0"/>
              <a:t> of the project?</a:t>
            </a:r>
            <a:endParaRPr dirty="0"/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2400" b="1" dirty="0"/>
              <a:t>What data</a:t>
            </a:r>
            <a:r>
              <a:rPr lang="en-US" sz="2400" dirty="0"/>
              <a:t> will you use?</a:t>
            </a:r>
            <a:endParaRPr dirty="0"/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2400" dirty="0"/>
              <a:t>What </a:t>
            </a:r>
            <a:r>
              <a:rPr lang="en-US" sz="2400" b="1" dirty="0"/>
              <a:t>techniques </a:t>
            </a:r>
            <a:r>
              <a:rPr lang="en-US" sz="2400" dirty="0"/>
              <a:t>are you going to try?</a:t>
            </a:r>
            <a:endParaRPr dirty="0"/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2400" dirty="0"/>
              <a:t>How will you </a:t>
            </a:r>
            <a:r>
              <a:rPr lang="en-US" sz="2400" b="1" dirty="0"/>
              <a:t>evaluate </a:t>
            </a:r>
            <a:r>
              <a:rPr lang="en-US" sz="2400" dirty="0"/>
              <a:t>your results?</a:t>
            </a:r>
            <a:endParaRPr dirty="0"/>
          </a:p>
          <a:p>
            <a:pPr marL="346075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sz="2400" dirty="0"/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2400" dirty="0"/>
              <a:t>What </a:t>
            </a:r>
            <a:r>
              <a:rPr lang="en-US" sz="2400" b="1" dirty="0"/>
              <a:t>maintenance </a:t>
            </a:r>
            <a:r>
              <a:rPr lang="en-US" sz="2400" dirty="0"/>
              <a:t>will be required?</a:t>
            </a:r>
            <a:endParaRPr sz="2400"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40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The Word from Our Students and</a:t>
            </a:r>
            <a:br>
              <a:rPr lang="en-US"/>
            </a:br>
            <a:r>
              <a:rPr lang="en-US"/>
              <a:t>Collaborators at Data Science Companies</a:t>
            </a:r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sz="1800" dirty="0"/>
              <a:t>80-90% of their work involves:</a:t>
            </a:r>
            <a:endParaRPr dirty="0"/>
          </a:p>
          <a:p>
            <a:pPr marL="630238" lvl="1" indent="-21272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sz="1550" dirty="0"/>
              <a:t>Working with experts to understand the domain, assumptions, questions, etc.</a:t>
            </a:r>
            <a:endParaRPr dirty="0"/>
          </a:p>
          <a:p>
            <a:pPr marL="630238" lvl="1" indent="-21272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sz="1550" dirty="0"/>
              <a:t>Trying to catalog and make sense of the data sources</a:t>
            </a:r>
            <a:endParaRPr dirty="0"/>
          </a:p>
          <a:p>
            <a:pPr marL="630238" lvl="1" indent="-21272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sz="1550" dirty="0"/>
              <a:t>Wrangling, extracting, and integrating the data</a:t>
            </a:r>
            <a:endParaRPr dirty="0"/>
          </a:p>
          <a:p>
            <a:pPr marL="630238" lvl="1" indent="-212725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sz="1550" dirty="0"/>
              <a:t>Cleaning the wrangled data</a:t>
            </a:r>
            <a:endParaRPr dirty="0"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sz="1800"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sz="1800" dirty="0"/>
              <a:t>… Before we get to feature extraction and machine learning!</a:t>
            </a:r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lang="en-US" sz="1800"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sz="1800" dirty="0"/>
              <a:t>A bit of this can be obtained with clever “prompting” of LLMs, but most has to be done by human experts (i.e., you!)</a:t>
            </a:r>
            <a:endParaRPr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41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Recapping Our Motivations</a:t>
            </a:r>
            <a:br>
              <a:rPr lang="en-US"/>
            </a:br>
            <a:r>
              <a:rPr lang="en-US"/>
              <a:t>for Big Data Analytics (and this Course)</a:t>
            </a:r>
            <a:endParaRPr/>
          </a:p>
        </p:txBody>
      </p:sp>
      <p:sp>
        <p:nvSpPr>
          <p:cNvPr id="559" name="Google Shape;559;p39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278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sz="1800" b="1"/>
              <a:t>Big data:</a:t>
            </a:r>
            <a:endParaRPr/>
          </a:p>
          <a:p>
            <a:pPr marL="417513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>
                <a:solidFill>
                  <a:schemeClr val="accent3"/>
                </a:solidFill>
              </a:rPr>
              <a:t>High-dimensional</a:t>
            </a:r>
            <a:endParaRPr/>
          </a:p>
          <a:p>
            <a:pPr marL="417513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>
                <a:solidFill>
                  <a:schemeClr val="accent3"/>
                </a:solidFill>
              </a:rPr>
              <a:t>Hard to understand</a:t>
            </a:r>
            <a:endParaRPr/>
          </a:p>
          <a:p>
            <a:pPr marL="417513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>
                <a:solidFill>
                  <a:schemeClr val="accent3"/>
                </a:solidFill>
              </a:rPr>
              <a:t>Requires understanding computation and I/O costs</a:t>
            </a: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Need to add semantic structure, integrate data, extract features</a:t>
            </a:r>
            <a:endParaRPr/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Discovery, hypothesis testing, clustering, classification, recommendation!</a:t>
            </a:r>
            <a:endParaRPr/>
          </a:p>
        </p:txBody>
      </p:sp>
      <p:sp>
        <p:nvSpPr>
          <p:cNvPr id="560" name="Google Shape;560;p39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42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Brief Self-Check</a:t>
            </a:r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sz="1350" dirty="0"/>
              <a:t>In data science, human expertise in the </a:t>
            </a:r>
            <a:r>
              <a:rPr lang="en-US" sz="1350" i="1" dirty="0"/>
              <a:t>problem domain</a:t>
            </a:r>
            <a:r>
              <a:rPr lang="en-US" sz="1350" dirty="0"/>
              <a:t> helps with all of the following </a:t>
            </a:r>
            <a:r>
              <a:rPr lang="en-US" sz="1350" i="1" dirty="0"/>
              <a:t>except</a:t>
            </a:r>
            <a:r>
              <a:rPr lang="en-US" sz="1350" dirty="0"/>
              <a:t>: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Filling in missing data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Determining the right features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Supplying computational resources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Formulating the appropriate hypothesis</a:t>
            </a:r>
            <a:endParaRPr sz="1350" dirty="0"/>
          </a:p>
          <a:p>
            <a:pPr marL="504825" lvl="0" indent="-18173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sz="1350"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sz="1350" dirty="0"/>
              <a:t>Understanding, cleaning, and wrangling data account for roughly how much of the data science process?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40-60%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80-90%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10-20%</a:t>
            </a:r>
            <a:endParaRPr sz="1350" dirty="0"/>
          </a:p>
          <a:p>
            <a:pPr marL="504825" lvl="0" indent="-3175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138"/>
              <a:buAutoNum type="alphaUcPeriod"/>
            </a:pPr>
            <a:r>
              <a:rPr lang="en-US" sz="1350" dirty="0"/>
              <a:t>30-40%</a:t>
            </a:r>
            <a:endParaRPr sz="1350" dirty="0"/>
          </a:p>
        </p:txBody>
      </p:sp>
      <p:sp>
        <p:nvSpPr>
          <p:cNvPr id="567" name="Google Shape;567;p40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43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2252148" y="159751"/>
            <a:ext cx="496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 01D on Canvas, linked to the Course schedule.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2211238" y="972565"/>
            <a:ext cx="54087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https://canvas.upenn.edu/courses/1741973/quizzes/3115692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anklin Gothic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Course Logistics</a:t>
            </a:r>
            <a:endParaRPr/>
          </a:p>
        </p:txBody>
      </p:sp>
      <p:sp>
        <p:nvSpPr>
          <p:cNvPr id="583" name="Google Shape;583;p41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227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Zachary G. Ives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University of Pennsylvania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5450 - Fall 2023</a:t>
            </a:r>
            <a:endParaRPr dirty="0"/>
          </a:p>
        </p:txBody>
      </p:sp>
      <p:pic>
        <p:nvPicPr>
          <p:cNvPr id="584" name="Google Shape;5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2" y="4800886"/>
            <a:ext cx="2077453" cy="57021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1"/>
          <p:cNvSpPr txBox="1"/>
          <p:nvPr/>
        </p:nvSpPr>
        <p:spPr>
          <a:xfrm>
            <a:off x="203672" y="4462332"/>
            <a:ext cx="32335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Portions of this lecture were developed for the OpenDS4All project,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piloted by Penn, IBM, and the Linux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C6D1-A13C-FA14-F2AC-8079FF9B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5109-724E-578B-4396-40B9F295A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013" y="1035586"/>
            <a:ext cx="8165257" cy="4184827"/>
          </a:xfrm>
        </p:spPr>
        <p:txBody>
          <a:bodyPr/>
          <a:lstStyle/>
          <a:p>
            <a:pPr marL="67438" indent="0">
              <a:buNone/>
            </a:pPr>
            <a:r>
              <a:rPr lang="en-US" dirty="0"/>
              <a:t>We want to get to know you, so please:</a:t>
            </a:r>
          </a:p>
          <a:p>
            <a:pPr lvl="1"/>
            <a:r>
              <a:rPr lang="en-US" dirty="0"/>
              <a:t>Come to office hours (in-person as well as remote)</a:t>
            </a:r>
          </a:p>
          <a:p>
            <a:pPr lvl="1"/>
            <a:r>
              <a:rPr lang="en-US" dirty="0"/>
              <a:t>Participate in discussions</a:t>
            </a:r>
          </a:p>
          <a:p>
            <a:pPr lvl="1"/>
            <a:r>
              <a:rPr lang="en-US" dirty="0"/>
              <a:t>Come to class!  We will have recordings but these are intended for </a:t>
            </a:r>
            <a:r>
              <a:rPr lang="en-US" i="1" dirty="0"/>
              <a:t>review</a:t>
            </a:r>
          </a:p>
          <a:p>
            <a:pPr lvl="1"/>
            <a:endParaRPr lang="en-US" dirty="0"/>
          </a:p>
          <a:p>
            <a:pPr marL="67438" indent="0">
              <a:buNone/>
            </a:pPr>
            <a:r>
              <a:rPr lang="en-US" dirty="0"/>
              <a:t>We want you to stay roughly in sync with the material as the semester progresses, so please keep up with the quizzes and </a:t>
            </a:r>
            <a:r>
              <a:rPr lang="en-US" dirty="0" err="1"/>
              <a:t>homeworks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We have some built-in no-questions-asked time for emergencies etc.</a:t>
            </a:r>
          </a:p>
          <a:p>
            <a:endParaRPr lang="en-US" dirty="0"/>
          </a:p>
          <a:p>
            <a:pPr marL="67438" indent="0">
              <a:buNone/>
            </a:pPr>
            <a:r>
              <a:rPr lang="en-US" dirty="0"/>
              <a:t>You’ll have a chance to work with a team in the Course Project</a:t>
            </a:r>
          </a:p>
          <a:p>
            <a:pPr lvl="1"/>
            <a:r>
              <a:rPr lang="en-US" dirty="0"/>
              <a:t>BUT </a:t>
            </a:r>
            <a:r>
              <a:rPr lang="en-US" dirty="0" err="1"/>
              <a:t>homeworks</a:t>
            </a:r>
            <a:r>
              <a:rPr lang="en-US" dirty="0"/>
              <a:t> should be done </a:t>
            </a:r>
            <a:r>
              <a:rPr lang="en-US" i="1" dirty="0"/>
              <a:t>individually</a:t>
            </a:r>
            <a:r>
              <a:rPr lang="en-US" dirty="0"/>
              <a:t>, with every line of code </a:t>
            </a:r>
            <a:r>
              <a:rPr lang="en-US" i="1" dirty="0"/>
              <a:t>written by you at the keyboard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are welcome to chat (with humans and with chatbots) about approaches and strategy and concepts, but PLEASE DO NOT share or copy code – both supplying and copying code are </a:t>
            </a:r>
            <a:r>
              <a:rPr lang="en-US" b="1" dirty="0"/>
              <a:t>violations of Academic Integrity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7C10B-5895-A674-D8C8-9B609B4DB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86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>
            <a:spLocks noGrp="1"/>
          </p:cNvSpPr>
          <p:nvPr>
            <p:ph type="title"/>
          </p:nvPr>
        </p:nvSpPr>
        <p:spPr>
          <a:xfrm>
            <a:off x="462013" y="221065"/>
            <a:ext cx="8165257" cy="66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Course Website:   cis.upenn.edu/~cis5450</a:t>
            </a:r>
            <a:endParaRPr/>
          </a:p>
        </p:txBody>
      </p:sp>
      <p:sp>
        <p:nvSpPr>
          <p:cNvPr id="592" name="Google Shape;592;p42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46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3" name="Google Shape;593;p4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943349" y="1350630"/>
            <a:ext cx="5202584" cy="37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 txBox="1">
            <a:spLocks noGrp="1"/>
          </p:cNvSpPr>
          <p:nvPr>
            <p:ph type="title"/>
          </p:nvPr>
        </p:nvSpPr>
        <p:spPr>
          <a:xfrm>
            <a:off x="1113235" y="159738"/>
            <a:ext cx="7514035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This Class is For</a:t>
            </a:r>
            <a:endParaRPr dirty="0"/>
          </a:p>
        </p:txBody>
      </p:sp>
      <p:sp>
        <p:nvSpPr>
          <p:cNvPr id="599" name="Google Shape;599;p43"/>
          <p:cNvSpPr txBox="1">
            <a:spLocks noGrp="1"/>
          </p:cNvSpPr>
          <p:nvPr>
            <p:ph type="body" idx="1"/>
          </p:nvPr>
        </p:nvSpPr>
        <p:spPr>
          <a:xfrm>
            <a:off x="1107867" y="1457742"/>
            <a:ext cx="7514035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Students from engineering / science, applied math, social science, …</a:t>
            </a:r>
            <a:endParaRPr dirty="0"/>
          </a:p>
          <a:p>
            <a:pPr marL="464326" marR="0" lvl="1" indent="-184926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With solid but basic background in statistics, plus experience in 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1600" b="0" i="0" u="none" strike="noStrike" cap="none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Python programming</a:t>
            </a:r>
            <a:endParaRPr dirty="0"/>
          </a:p>
          <a:p>
            <a:pPr marL="464326" marR="0" lvl="1" indent="-184926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STAT 4300, EAS 3010 or equivalent, CIS 1050 or MCIT 5900 or equivalent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				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						</a:t>
            </a:r>
            <a:endParaRPr sz="150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Students from computer science who want to understand how to analyze data</a:t>
            </a:r>
            <a:endParaRPr dirty="0"/>
          </a:p>
          <a:p>
            <a:pPr marL="178587" marR="0" lvl="0" indent="-178587" algn="l" rtl="0">
              <a:lnSpc>
                <a:spcPct val="9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dirty="0"/>
              <a:t>	Many of you have had CIS 4190/5190/5200, some have had CIS 4500/5500</a:t>
            </a:r>
          </a:p>
          <a:p>
            <a:pPr marL="178587" marR="0" lvl="0" indent="-178587" algn="l" rtl="0">
              <a:lnSpc>
                <a:spcPct val="9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dirty="0"/>
              <a:t>   (Our recommended sequence is 5450 </a:t>
            </a:r>
            <a:r>
              <a:rPr lang="en-US" dirty="0">
                <a:sym typeface="Wingdings" panose="05000000000000000000" pitchFamily="2" charset="2"/>
              </a:rPr>
              <a:t> 5190/5200 and 5500)</a:t>
            </a:r>
            <a:endParaRPr dirty="0"/>
          </a:p>
          <a:p>
            <a:pPr marL="178587" marR="0" lvl="0" indent="-178587" algn="l" rtl="0">
              <a:lnSpc>
                <a:spcPct val="9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 dirty="0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rPr>
              <a:t>... Please bear with us as we try to accommodate both audiences!  We’ll try to make sure we </a:t>
            </a:r>
            <a:r>
              <a:rPr lang="en-US" sz="1750" b="1" i="0" u="none" strike="noStrike" cap="none" dirty="0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rPr>
              <a:t>add a different perspective in each area</a:t>
            </a:r>
            <a:endParaRPr sz="1750" b="0" i="0" u="none" strike="noStrike" cap="none" dirty="0">
              <a:solidFill>
                <a:srgbClr val="7E241A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0" name="Google Shape;600;p43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47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>
            <a:spLocks noGrp="1"/>
          </p:cNvSpPr>
          <p:nvPr>
            <p:ph type="title"/>
          </p:nvPr>
        </p:nvSpPr>
        <p:spPr>
          <a:xfrm>
            <a:off x="955965" y="159738"/>
            <a:ext cx="7671306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Relationship to Other Courses at Penn</a:t>
            </a:r>
            <a:endParaRPr dirty="0"/>
          </a:p>
        </p:txBody>
      </p:sp>
      <p:sp>
        <p:nvSpPr>
          <p:cNvPr id="606" name="Google Shape;606;p44"/>
          <p:cNvSpPr txBox="1">
            <a:spLocks noGrp="1"/>
          </p:cNvSpPr>
          <p:nvPr>
            <p:ph type="body" idx="1"/>
          </p:nvPr>
        </p:nvSpPr>
        <p:spPr>
          <a:xfrm>
            <a:off x="426027" y="1457742"/>
            <a:ext cx="853093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4500/5500 </a:t>
            </a:r>
            <a:r>
              <a:rPr lang="en-US" sz="1750" b="0" i="0" u="none" strike="noStrike" cap="none" dirty="0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rPr>
              <a:t>focuses on data modeling, querying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representation and management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Relational querying with SQL; XML querying with XQuery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DBMS-backed web sites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dirty="0"/>
              <a:t>We will cover some data modeling and querying, but our focus is on </a:t>
            </a:r>
            <a:r>
              <a:rPr lang="en-US" b="1" dirty="0"/>
              <a:t>Apache Spark</a:t>
            </a:r>
            <a:r>
              <a:rPr lang="en-US" dirty="0"/>
              <a:t> and understanding how Python Pandas and SQL relate</a:t>
            </a:r>
            <a:endParaRPr sz="150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160338" lvl="0" indent="-160338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 sz="1750" dirty="0"/>
              <a:t>CIS 4190/5190 and 5200 focus on machine learning </a:t>
            </a:r>
            <a:r>
              <a:rPr lang="en-US" sz="1750" b="1" dirty="0"/>
              <a:t>algorithms</a:t>
            </a:r>
            <a:r>
              <a:rPr lang="en-US" sz="1750" dirty="0"/>
              <a:t> and underlying </a:t>
            </a:r>
            <a:r>
              <a:rPr lang="en-US" sz="1750" b="1" dirty="0"/>
              <a:t>theory</a:t>
            </a:r>
            <a:endParaRPr b="1" dirty="0"/>
          </a:p>
          <a:p>
            <a:pPr marL="571489" lvl="1" indent="-28575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This course uses machine learning tools, and gives “just enough detail” to have a sense of the basic algorithms, how to use them, how to tune them</a:t>
            </a:r>
            <a:endParaRPr dirty="0"/>
          </a:p>
          <a:p>
            <a:pPr marL="571489" lvl="1" indent="-28575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Our focus here is on dealing with </a:t>
            </a:r>
            <a:r>
              <a:rPr lang="en-US" b="1" dirty="0"/>
              <a:t>compute clusters, heterogeneous data, scale, and visualization</a:t>
            </a:r>
            <a:endParaRPr sz="1500" b="1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4550/5550 </a:t>
            </a:r>
            <a:r>
              <a:rPr lang="en-US" sz="1750" b="0" i="0" u="none" strike="noStrike" cap="none" dirty="0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rPr>
              <a:t>shows how to build the platforms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Under the covers:  how big data analytics systems are built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Build your own Web server, Google, MapReduce</a:t>
            </a:r>
            <a:endParaRPr dirty="0"/>
          </a:p>
        </p:txBody>
      </p:sp>
      <p:sp>
        <p:nvSpPr>
          <p:cNvPr id="607" name="Google Shape;607;p44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48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>
            <a:spLocks noGrp="1"/>
          </p:cNvSpPr>
          <p:nvPr>
            <p:ph type="title"/>
          </p:nvPr>
        </p:nvSpPr>
        <p:spPr>
          <a:xfrm>
            <a:off x="1113235" y="159738"/>
            <a:ext cx="7514035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You’ll Learn Here</a:t>
            </a:r>
            <a:endParaRPr dirty="0"/>
          </a:p>
        </p:txBody>
      </p:sp>
      <p:sp>
        <p:nvSpPr>
          <p:cNvPr id="613" name="Google Shape;613;p45"/>
          <p:cNvSpPr txBox="1">
            <a:spLocks noGrp="1"/>
          </p:cNvSpPr>
          <p:nvPr>
            <p:ph type="body" idx="1"/>
          </p:nvPr>
        </p:nvSpPr>
        <p:spPr>
          <a:xfrm>
            <a:off x="1113235" y="1457742"/>
            <a:ext cx="7514035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8587" marR="0" lvl="0" indent="-178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manipulation in Python, its libraries, and the Spark platform</a:t>
            </a:r>
            <a:endParaRPr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representation and wrangling</a:t>
            </a:r>
            <a:endParaRPr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as graphs and matrices</a:t>
            </a:r>
            <a:endParaRPr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ethics and privacy</a:t>
            </a:r>
            <a:endParaRPr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cleaning, hypothesis testing, …</a:t>
            </a:r>
            <a:endParaRPr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Use of common algorithmic patterns and learning primitives</a:t>
            </a:r>
            <a:endParaRPr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Clustering and unsupervised learning</a:t>
            </a:r>
            <a:endParaRPr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Training and classification</a:t>
            </a:r>
            <a:endParaRPr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Managing time-varying data</a:t>
            </a:r>
            <a:endParaRPr/>
          </a:p>
          <a:p>
            <a:pPr marL="515938" lvl="1" indent="-178583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Deep learning</a:t>
            </a:r>
            <a:endParaRPr/>
          </a:p>
          <a:p>
            <a:pPr marL="346075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sz="1750"/>
              <a:t>Some data visualization</a:t>
            </a:r>
            <a:endParaRPr sz="175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14" name="Google Shape;614;p45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615" name="Google Shape;615;p45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49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6" name="Google Shape;616;p45"/>
          <p:cNvSpPr txBox="1"/>
          <p:nvPr/>
        </p:nvSpPr>
        <p:spPr>
          <a:xfrm>
            <a:off x="5271963" y="3788649"/>
            <a:ext cx="314861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(exactly) a machine learning course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(exactly) a database course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you’ll learn how to apply both!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1113235" y="159738"/>
            <a:ext cx="7514035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</a:rPr>
              <a:t>Motivation for the Course:</a:t>
            </a:r>
            <a:br>
              <a:rPr lang="en-US" sz="3200" i="0" u="none" strike="noStrike" cap="none" dirty="0">
                <a:solidFill>
                  <a:schemeClr val="dk1"/>
                </a:solidFill>
              </a:rPr>
            </a:br>
            <a:r>
              <a:rPr lang="en-US" sz="3200" i="0" u="none" strike="noStrike" cap="none" dirty="0">
                <a:solidFill>
                  <a:schemeClr val="dk1"/>
                </a:solidFill>
              </a:rPr>
              <a:t>Data Is Driving Everything</a:t>
            </a:r>
            <a:endParaRPr dirty="0"/>
          </a:p>
        </p:txBody>
      </p:sp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1113235" y="1457742"/>
            <a:ext cx="7734930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Corbel"/>
              <a:buAutoNum type="arabicPeriod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Modern data acquisition is inexpensive!</a:t>
            </a:r>
            <a:endParaRPr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Smartphones, embedded systems, inexpensive sensors, </a:t>
            </a:r>
            <a:endParaRPr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Medical devices, simulators, …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Corbel"/>
              <a:buAutoNum type="arabicPeriod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storage is inexpensive!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Corbel"/>
              <a:buAutoNum type="arabicPeriod"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Parallel (compute cluster) computation is inexpensive</a:t>
            </a:r>
            <a:endParaRPr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The Cloud, clusters of computers, GPUs, tensor processors, …</a:t>
            </a:r>
            <a:endParaRPr sz="15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Science only has explanatory and predictive models in a few (mostly physical sciences-related) domains</a:t>
            </a:r>
            <a:endParaRPr/>
          </a:p>
          <a:p>
            <a:pPr marL="239713" marR="0" lvl="0" indent="-239713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... So:  can we use </a:t>
            </a:r>
            <a:r>
              <a:rPr lang="en-US" sz="17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algorithms + data</a:t>
            </a: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to understand phenomena? Build or augment </a:t>
            </a:r>
            <a:r>
              <a:rPr lang="en-US" sz="17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models</a:t>
            </a: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? Build </a:t>
            </a:r>
            <a:r>
              <a:rPr lang="en-US" sz="17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detectors</a:t>
            </a: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? Make </a:t>
            </a:r>
            <a:r>
              <a:rPr lang="en-US" sz="17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diagnoses</a:t>
            </a:r>
            <a:r>
              <a:rPr lang="en-US" sz="1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?</a:t>
            </a:r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398076" y="1775012"/>
            <a:ext cx="2570751" cy="13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 txBox="1">
            <a:spLocks noGrp="1"/>
          </p:cNvSpPr>
          <p:nvPr>
            <p:ph type="title"/>
          </p:nvPr>
        </p:nvSpPr>
        <p:spPr>
          <a:xfrm>
            <a:off x="1113235" y="159738"/>
            <a:ext cx="7514035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Books</a:t>
            </a:r>
            <a:endParaRPr dirty="0"/>
          </a:p>
        </p:txBody>
      </p:sp>
      <p:sp>
        <p:nvSpPr>
          <p:cNvPr id="622" name="Google Shape;622;p46"/>
          <p:cNvSpPr txBox="1">
            <a:spLocks noGrp="1"/>
          </p:cNvSpPr>
          <p:nvPr>
            <p:ph type="body" idx="1"/>
          </p:nvPr>
        </p:nvSpPr>
        <p:spPr>
          <a:xfrm>
            <a:off x="1113235" y="1155347"/>
            <a:ext cx="7514035" cy="58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9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We will use the following books, plus supplemental readings</a:t>
            </a:r>
            <a:endParaRPr dirty="0"/>
          </a:p>
        </p:txBody>
      </p:sp>
      <p:sp>
        <p:nvSpPr>
          <p:cNvPr id="623" name="Google Shape;623;p46"/>
          <p:cNvSpPr/>
          <p:nvPr/>
        </p:nvSpPr>
        <p:spPr>
          <a:xfrm>
            <a:off x="4572000" y="4281980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Python for Data Analysis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3</a:t>
            </a:r>
            <a:r>
              <a:rPr lang="en-US" sz="2000" b="0" i="0" u="none" strike="noStrike" cap="none" baseline="300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ed</a:t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Wes McKinney. O'Reilly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524436" y="4281980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lang="en-US" sz="2000" b="0" i="1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Science from Scratch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2</a:t>
            </a:r>
            <a:r>
              <a:rPr lang="en-US" sz="2000" b="0" i="0" u="none" strike="noStrike" cap="none" baseline="300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ed,</a:t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Joel Grus. O'Reilly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4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479737" y="1844394"/>
            <a:ext cx="1831274" cy="240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6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6191197" y="1844394"/>
            <a:ext cx="1856182" cy="243531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6"/>
          <p:cNvSpPr txBox="1"/>
          <p:nvPr/>
        </p:nvSpPr>
        <p:spPr>
          <a:xfrm>
            <a:off x="1466168" y="5034136"/>
            <a:ext cx="23927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(if you have a non-CS background)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5992667" y="4989866"/>
            <a:ext cx="17306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(for everyone)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50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Prerequisites, Workload, etc.</a:t>
            </a:r>
            <a:endParaRPr/>
          </a:p>
        </p:txBody>
      </p:sp>
      <p:sp>
        <p:nvSpPr>
          <p:cNvPr id="635" name="Google Shape;635;p47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Necessary skills: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Comfort with coding in Python (we won’t be writing huge programs)</a:t>
            </a:r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A willingness to take the general principles you’ve learned in lecture, </a:t>
            </a:r>
            <a:br>
              <a:rPr lang="en-US" dirty="0"/>
            </a:br>
            <a:r>
              <a:rPr lang="en-US" dirty="0"/>
              <a:t>and learn the hands-on details of libraries in the </a:t>
            </a:r>
            <a:r>
              <a:rPr lang="en-US" dirty="0" err="1"/>
              <a:t>homeworks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Attention to detail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A willingness to “push the envelope”</a:t>
            </a: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Workload: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Multiple notebook-based homework assignments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A term project with an experimental report (roughly analogous to Kaggle competitions)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Two midterms, one taken as a final exam</a:t>
            </a: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Payoff is based on how much you put in: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Lots of hands-on experience with data analysis and data tools / techniques</a:t>
            </a:r>
            <a:endParaRPr dirty="0"/>
          </a:p>
        </p:txBody>
      </p:sp>
      <p:sp>
        <p:nvSpPr>
          <p:cNvPr id="636" name="Google Shape;636;p47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8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 Disclaimer…</a:t>
            </a:r>
            <a:endParaRPr/>
          </a:p>
        </p:txBody>
      </p:sp>
      <p:sp>
        <p:nvSpPr>
          <p:cNvPr id="642" name="Google Shape;642;p48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/>
              <a:t>The field continues to evolve, and so does this course</a:t>
            </a:r>
            <a:endParaRPr/>
          </a:p>
          <a:p>
            <a:pPr marL="346075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We are trying to balance breadth and depth, and a diverse set of students and goals!</a:t>
            </a:r>
            <a:endParaRPr/>
          </a:p>
          <a:p>
            <a:pPr marL="346075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We will be using some immature technology</a:t>
            </a:r>
            <a:endParaRPr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/>
              <a:t>Not everything will have been validated ahead of time</a:t>
            </a:r>
            <a:endParaRPr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/>
              <a:t>We’ll do the best we can to smooth over the bugs!</a:t>
            </a:r>
            <a:endParaRPr/>
          </a:p>
          <a:p>
            <a:pPr marL="515938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We hope it will be a fun course, though…</a:t>
            </a:r>
            <a:endParaRPr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/>
              <a:t>	… And an interesting one!</a:t>
            </a:r>
            <a:endParaRPr/>
          </a:p>
        </p:txBody>
      </p:sp>
      <p:sp>
        <p:nvSpPr>
          <p:cNvPr id="643" name="Google Shape;643;p48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9"/>
          <p:cNvSpPr txBox="1">
            <a:spLocks noGrp="1"/>
          </p:cNvSpPr>
          <p:nvPr>
            <p:ph type="title"/>
          </p:nvPr>
        </p:nvSpPr>
        <p:spPr>
          <a:xfrm>
            <a:off x="1113235" y="159738"/>
            <a:ext cx="7514035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endParaRPr dirty="0"/>
          </a:p>
        </p:txBody>
      </p:sp>
      <p:sp>
        <p:nvSpPr>
          <p:cNvPr id="649" name="Google Shape;649;p49"/>
          <p:cNvSpPr txBox="1">
            <a:spLocks noGrp="1"/>
          </p:cNvSpPr>
          <p:nvPr>
            <p:ph type="body" idx="1"/>
          </p:nvPr>
        </p:nvSpPr>
        <p:spPr>
          <a:xfrm>
            <a:off x="1113235" y="1457742"/>
            <a:ext cx="7514035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8587" marR="0" lvl="0" indent="-178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We’ll make heavy use of the Python data science ecosystem</a:t>
            </a:r>
            <a:endParaRPr dirty="0"/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Generally hosted on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Google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Colab</a:t>
            </a:r>
            <a:endParaRPr sz="150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Using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Jupyter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as an integrated environment, with a cloud based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PennGrader</a:t>
            </a:r>
            <a:endParaRPr sz="150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We’ll do some tasks on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Amazon</a:t>
            </a:r>
            <a:r>
              <a:rPr lang="en-US" b="1" dirty="0"/>
              <a:t> &amp;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Google</a:t>
            </a:r>
            <a:r>
              <a:rPr lang="en-US" sz="150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’s cloud services</a:t>
            </a:r>
            <a:endParaRPr sz="1500" b="1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64326" marR="0" lvl="1" indent="-184926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7E241A"/>
              </a:buClr>
              <a:buSzPts val="2175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And 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Apache Spark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for parallel programming, D3 for custom visualization</a:t>
            </a:r>
            <a:endParaRPr dirty="0"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Scikit-learn, Pandas,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PySpark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,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langchain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, 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…</a:t>
            </a:r>
            <a:endParaRPr dirty="0"/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178587" marR="0" lvl="0" indent="-178587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Also, some use of </a:t>
            </a:r>
            <a:r>
              <a:rPr lang="en-US" sz="1750" b="0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Pytorch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, Apache </a:t>
            </a:r>
            <a:r>
              <a:rPr lang="en-US" sz="1750" b="0" i="0" u="none" strike="noStrike" cap="none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mxNet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with relevance to other platforms</a:t>
            </a:r>
            <a:endParaRPr sz="175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50" name="Google Shape;650;p49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53</a:t>
            </a:fld>
            <a:endParaRPr sz="8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1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For All Meetings with Us</a:t>
            </a:r>
            <a:br>
              <a:rPr lang="en-US"/>
            </a:br>
            <a:r>
              <a:rPr lang="en-US"/>
              <a:t>(In-Person + Remote)</a:t>
            </a:r>
            <a:endParaRPr/>
          </a:p>
        </p:txBody>
      </p:sp>
      <p:sp>
        <p:nvSpPr>
          <p:cNvPr id="665" name="Google Shape;665;p51"/>
          <p:cNvSpPr txBox="1">
            <a:spLocks noGrp="1"/>
          </p:cNvSpPr>
          <p:nvPr>
            <p:ph type="body" idx="1"/>
          </p:nvPr>
        </p:nvSpPr>
        <p:spPr>
          <a:xfrm>
            <a:off x="462013" y="2336254"/>
            <a:ext cx="8165257" cy="200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9762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Please go to https://ohq.io and sign up for CIS 5450</a:t>
            </a:r>
            <a:b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(OHQ doesn’t allow signups to direct course links)</a:t>
            </a:r>
          </a:p>
          <a:p>
            <a:pPr marL="524638" lvl="1" indent="0">
              <a:spcBef>
                <a:spcPts val="350"/>
              </a:spcBef>
              <a:buSzPts val="2538"/>
              <a:buNone/>
            </a:pPr>
            <a:r>
              <a:rPr lang="en-US" dirty="0">
                <a:solidFill>
                  <a:schemeClr val="accent4"/>
                </a:solidFill>
              </a:rPr>
              <a:t>BEWARE to not sign up for the </a:t>
            </a:r>
            <a:r>
              <a:rPr lang="en-US" i="1" dirty="0">
                <a:solidFill>
                  <a:schemeClr val="accent4"/>
                </a:solidFill>
              </a:rPr>
              <a:t>online</a:t>
            </a:r>
            <a:r>
              <a:rPr lang="en-US" dirty="0">
                <a:solidFill>
                  <a:schemeClr val="accent4"/>
                </a:solidFill>
              </a:rPr>
              <a:t> version of the course</a:t>
            </a:r>
            <a:endParaRPr dirty="0">
              <a:solidFill>
                <a:schemeClr val="accent4"/>
              </a:solidFill>
            </a:endParaRPr>
          </a:p>
          <a:p>
            <a:pPr marL="457200" marR="0" lvl="0" indent="-228599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dirty="0"/>
          </a:p>
          <a:p>
            <a:pPr marL="457200" marR="0" lvl="0" indent="-389762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Then add yourself to the queue, so we can balance between in-person and remote visitors!</a:t>
            </a:r>
            <a:endParaRPr dirty="0"/>
          </a:p>
        </p:txBody>
      </p:sp>
      <p:sp>
        <p:nvSpPr>
          <p:cNvPr id="666" name="Google Shape;666;p51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54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2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Grading (Tentative)</a:t>
            </a:r>
            <a:endParaRPr/>
          </a:p>
        </p:txBody>
      </p:sp>
      <p:sp>
        <p:nvSpPr>
          <p:cNvPr id="672" name="Google Shape;672;p52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6075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Char char="•"/>
            </a:pPr>
            <a:r>
              <a:rPr lang="en-US" dirty="0"/>
              <a:t>5 homework assignments + Homework 0 (40%)</a:t>
            </a:r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dirty="0"/>
              <a:t>Midterm 1, in October, 80 minutes (15%)</a:t>
            </a:r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dirty="0"/>
              <a:t>Midterm 2, finals week, 80 minutes (15%)</a:t>
            </a:r>
          </a:p>
          <a:p>
            <a:pPr marL="346075" marR="0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dirty="0"/>
              <a:t>Kaggle-competition-style term project (20%)</a:t>
            </a:r>
          </a:p>
          <a:p>
            <a:pPr marL="346075" marR="0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dirty="0"/>
              <a:t>Quizzes (answers will be discussed in class!) (7%)</a:t>
            </a:r>
          </a:p>
          <a:p>
            <a:pPr marL="346075" marR="0" lvl="0" indent="-22986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None/>
            </a:pPr>
            <a:endParaRPr lang="en-US" dirty="0"/>
          </a:p>
          <a:p>
            <a:pPr marL="346075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Char char="•"/>
            </a:pPr>
            <a:r>
              <a:rPr lang="en-US" dirty="0"/>
              <a:t>Participation:   participating in class, activity on Piazza (3%)</a:t>
            </a:r>
          </a:p>
        </p:txBody>
      </p:sp>
      <p:sp>
        <p:nvSpPr>
          <p:cNvPr id="673" name="Google Shape;673;p52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674" name="Google Shape;674;p52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This Week:</a:t>
            </a:r>
            <a:br>
              <a:rPr lang="en-US" dirty="0"/>
            </a:br>
            <a:r>
              <a:rPr lang="en-US" dirty="0"/>
              <a:t>Get Started with Google </a:t>
            </a:r>
            <a:r>
              <a:rPr lang="en-US" dirty="0" err="1"/>
              <a:t>Colab</a:t>
            </a:r>
            <a:r>
              <a:rPr lang="en-US" dirty="0"/>
              <a:t> and HW0</a:t>
            </a:r>
            <a:endParaRPr dirty="0"/>
          </a:p>
        </p:txBody>
      </p:sp>
      <p:sp>
        <p:nvSpPr>
          <p:cNvPr id="680" name="Google Shape;680;p53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As you’ve probably discovered: course web is at  www.cis.upenn.edu/~cis5450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Sign up for Ed Discussion and OHQ, log into Canvas</a:t>
            </a: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Please read “What Data Scientists Really Do, What Does a Data Engineer Do?”</a:t>
            </a: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Get started on Homework 0 to familiarize yourself with </a:t>
            </a:r>
            <a:r>
              <a:rPr lang="en-US" dirty="0" err="1"/>
              <a:t>Colab</a:t>
            </a:r>
            <a:endParaRPr lang="en-US"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endParaRPr lang="en-US"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Friday: “getting started in Python / </a:t>
            </a:r>
            <a:r>
              <a:rPr lang="en-US" dirty="0" err="1"/>
              <a:t>Colab</a:t>
            </a:r>
            <a:r>
              <a:rPr lang="en-US" dirty="0"/>
              <a:t>” recitation</a:t>
            </a:r>
            <a:endParaRPr dirty="0"/>
          </a:p>
        </p:txBody>
      </p:sp>
      <p:sp>
        <p:nvSpPr>
          <p:cNvPr id="681" name="Google Shape;681;p53"/>
          <p:cNvSpPr txBox="1">
            <a:spLocks noGrp="1"/>
          </p:cNvSpPr>
          <p:nvPr>
            <p:ph type="ftr" idx="11"/>
          </p:nvPr>
        </p:nvSpPr>
        <p:spPr>
          <a:xfrm>
            <a:off x="1929212" y="5295565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/>
          </a:p>
        </p:txBody>
      </p:sp>
      <p:sp>
        <p:nvSpPr>
          <p:cNvPr id="682" name="Google Shape;682;p53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56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1113235" y="159738"/>
            <a:ext cx="7514035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Data Is Driving Buzzwords</a:t>
            </a:r>
            <a:endParaRPr sz="3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1113235" y="1457743"/>
            <a:ext cx="3203271" cy="177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“Big data”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“Data science”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“Data lakes”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“Visual analytics”</a:t>
            </a:r>
            <a:endParaRPr/>
          </a:p>
        </p:txBody>
      </p:sp>
      <p:sp>
        <p:nvSpPr>
          <p:cNvPr id="169" name="Google Shape;169;p4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4827496" y="1299908"/>
            <a:ext cx="2943242" cy="177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“Deep learning”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“Statistical analysis”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“Biomedical informatics”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“Business analytics”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dirty="0">
                <a:solidFill>
                  <a:schemeClr val="dk1"/>
                </a:solidFill>
                <a:latin typeface="Constantia"/>
                <a:sym typeface="Constantia"/>
              </a:rPr>
              <a:t>“Large language models”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983518" y="3280810"/>
            <a:ext cx="5377175" cy="96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tantia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Lots of trends in pursuit of the same goals!  Discovery, models, decision-making, …</a:t>
            </a:r>
            <a:endParaRPr sz="20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2844885" y="4241770"/>
            <a:ext cx="2943242" cy="105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onstantia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Constantia"/>
                <a:ea typeface="Constantia"/>
                <a:cs typeface="Constantia"/>
                <a:sym typeface="Constantia"/>
              </a:rPr>
              <a:t>Also, new issues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onstantia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Constantia"/>
                <a:ea typeface="Constantia"/>
                <a:cs typeface="Constantia"/>
                <a:sym typeface="Constantia"/>
              </a:rPr>
              <a:t>“Ethical algorithms”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onstantia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Constantia"/>
                <a:ea typeface="Constantia"/>
                <a:cs typeface="Constantia"/>
                <a:sym typeface="Constantia"/>
              </a:rPr>
              <a:t>“Reproducibility”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The Key Question in Big Data Analytics:</a:t>
            </a:r>
            <a:br>
              <a:rPr lang="en-US"/>
            </a:br>
            <a:r>
              <a:rPr lang="en-US"/>
              <a:t>How Do We </a:t>
            </a:r>
            <a:r>
              <a:rPr lang="en-US" i="1"/>
              <a:t>Understand</a:t>
            </a:r>
            <a:r>
              <a:rPr lang="en-US"/>
              <a:t> and </a:t>
            </a:r>
            <a:r>
              <a:rPr lang="en-US" i="1"/>
              <a:t>Predict</a:t>
            </a:r>
            <a:r>
              <a:rPr lang="en-US"/>
              <a:t>?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19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Much of science and engineering derives from </a:t>
            </a:r>
            <a:r>
              <a:rPr lang="en-US" b="1" dirty="0"/>
              <a:t>physics</a:t>
            </a:r>
            <a:r>
              <a:rPr lang="en-US" dirty="0"/>
              <a:t>, which is “model-first”</a:t>
            </a:r>
            <a:endParaRPr b="1"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Newton’s laws, the theory of relativity, optics, how materials react under stress, etc.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Here, the basis of prediction – even with stochastic processes – tends to be </a:t>
            </a:r>
            <a:r>
              <a:rPr lang="en-US" b="1" dirty="0"/>
              <a:t>simulation</a:t>
            </a:r>
            <a:endParaRPr dirty="0"/>
          </a:p>
          <a:p>
            <a:pPr marL="750064" lvl="2" indent="-115125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813"/>
              <a:buChar char="•"/>
            </a:pPr>
            <a:r>
              <a:rPr lang="en-US" dirty="0"/>
              <a:t>Weather forecasting, simulating water in the movie Moana, etc.</a:t>
            </a:r>
            <a:endParaRPr dirty="0"/>
          </a:p>
          <a:p>
            <a:pPr marL="750064" lvl="2" indent="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813"/>
              <a:buNone/>
            </a:pPr>
            <a:endParaRPr dirty="0"/>
          </a:p>
          <a:p>
            <a:pPr marL="161925" lvl="0" indent="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538"/>
              <a:buNone/>
            </a:pPr>
            <a:r>
              <a:rPr lang="en-US" dirty="0"/>
              <a:t>We want predictions where we don’t have good models</a:t>
            </a:r>
            <a:endParaRPr dirty="0"/>
          </a:p>
          <a:p>
            <a:pPr marL="331788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r>
              <a:rPr lang="en-US" dirty="0">
                <a:solidFill>
                  <a:schemeClr val="accent6"/>
                </a:solidFill>
              </a:rPr>
              <a:t>e.g., behavior, biology, the brain, whether a product will be a success, what to invest in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We need to use </a:t>
            </a:r>
            <a:r>
              <a:rPr lang="en-US" b="1" dirty="0"/>
              <a:t>sampling, statistics, data-first</a:t>
            </a:r>
            <a:r>
              <a:rPr lang="en-US" dirty="0"/>
              <a:t> approaches</a:t>
            </a:r>
            <a:endParaRPr dirty="0"/>
          </a:p>
          <a:p>
            <a:pPr marL="515938" lvl="1" indent="-138112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Char char="•"/>
            </a:pPr>
            <a:r>
              <a:rPr lang="en-US" dirty="0"/>
              <a:t>The big data revolution is mostly about how to acquire and handle </a:t>
            </a:r>
            <a:r>
              <a:rPr lang="en-US" b="1" dirty="0"/>
              <a:t>enough</a:t>
            </a:r>
            <a:r>
              <a:rPr lang="en-US" dirty="0"/>
              <a:t> data, and ask the right questions, for these models to be useful!</a:t>
            </a:r>
            <a:endParaRPr dirty="0"/>
          </a:p>
          <a:p>
            <a:pPr marL="515938" lvl="1" indent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175"/>
              <a:buNone/>
            </a:pPr>
            <a:endParaRPr dirty="0"/>
          </a:p>
          <a:p>
            <a:pPr marL="346075" marR="0" lvl="0" indent="-184150" algn="l" rtl="0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>
                <a:srgbClr val="7E241A"/>
              </a:buClr>
              <a:buSzPts val="2538"/>
              <a:buFont typeface="Arial"/>
              <a:buChar char="•"/>
            </a:pPr>
            <a:r>
              <a:rPr lang="en-US" dirty="0"/>
              <a:t>Of course, in the real world we often want to combine partial models </a:t>
            </a:r>
            <a:r>
              <a:rPr lang="en-US" i="1" dirty="0"/>
              <a:t>and </a:t>
            </a:r>
            <a:r>
              <a:rPr lang="en-US" dirty="0"/>
              <a:t>data!</a:t>
            </a:r>
            <a:endParaRPr dirty="0"/>
          </a:p>
        </p:txBody>
      </p:sp>
      <p:sp>
        <p:nvSpPr>
          <p:cNvPr id="179" name="Google Shape;179;p5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462013" y="159738"/>
            <a:ext cx="8165257" cy="108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</a:pPr>
            <a:r>
              <a:rPr lang="en-US"/>
              <a:t>Outline for Today</a:t>
            </a:r>
            <a:endParaRPr/>
          </a:p>
        </p:txBody>
      </p:sp>
      <p:sp>
        <p:nvSpPr>
          <p:cNvPr id="186" name="Google Shape;186;p6"/>
          <p:cNvSpPr txBox="1">
            <a:spLocks noGrp="1"/>
          </p:cNvSpPr>
          <p:nvPr>
            <p:ph type="body" idx="1"/>
          </p:nvPr>
        </p:nvSpPr>
        <p:spPr>
          <a:xfrm>
            <a:off x="462013" y="1457742"/>
            <a:ext cx="8165257" cy="376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700"/>
              <a:buFont typeface="Constantia"/>
              <a:buNone/>
            </a:pPr>
            <a:r>
              <a:rPr lang="en-US">
                <a:solidFill>
                  <a:srgbClr val="C00000"/>
                </a:solidFill>
              </a:rPr>
              <a:t>More on Big Data – why it’s hard to: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onstantia"/>
              <a:buNone/>
            </a:pPr>
            <a:endParaRPr>
              <a:solidFill>
                <a:srgbClr val="C00000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700"/>
              <a:buChar char="•"/>
            </a:pPr>
            <a:r>
              <a:rPr lang="en-US">
                <a:solidFill>
                  <a:srgbClr val="C00000"/>
                </a:solidFill>
              </a:rPr>
              <a:t>Capture and model data, and get into into an analyzable form</a:t>
            </a:r>
            <a:endParaRPr/>
          </a:p>
          <a:p>
            <a:pPr marL="28575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>
              <a:solidFill>
                <a:srgbClr val="C00000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700"/>
              <a:buChar char="•"/>
            </a:pPr>
            <a:r>
              <a:rPr lang="en-US">
                <a:solidFill>
                  <a:srgbClr val="C00000"/>
                </a:solidFill>
              </a:rPr>
              <a:t>Visualize, understand, and analyze data</a:t>
            </a:r>
            <a:endParaRPr/>
          </a:p>
          <a:p>
            <a:pPr marL="28575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>
              <a:solidFill>
                <a:srgbClr val="C00000"/>
              </a:solidFill>
            </a:endParaRPr>
          </a:p>
          <a:p>
            <a:pPr marL="28575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>
              <a:solidFill>
                <a:srgbClr val="C00000"/>
              </a:solidFill>
            </a:endParaRPr>
          </a:p>
          <a:p>
            <a:pPr marL="28575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700"/>
              <a:buNone/>
            </a:pPr>
            <a:r>
              <a:rPr lang="en-US">
                <a:solidFill>
                  <a:srgbClr val="C00000"/>
                </a:solidFill>
              </a:rPr>
              <a:t>Course logistics, goals, and focus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sldNum" idx="12"/>
          </p:nvPr>
        </p:nvSpPr>
        <p:spPr>
          <a:xfrm>
            <a:off x="8213895" y="5282111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rbe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</a:t>
            </a:fld>
            <a:endParaRPr sz="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ctrTitle"/>
          </p:nvPr>
        </p:nvSpPr>
        <p:spPr>
          <a:xfrm>
            <a:off x="870391" y="1150060"/>
            <a:ext cx="7756877" cy="218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Franklin Gothic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Need to Model, Clean, </a:t>
            </a:r>
            <a:b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and Integrate Data</a:t>
            </a:r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227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Zachary G. Ives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University of Pennsylvania</a:t>
            </a: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endParaRPr dirty="0"/>
          </a:p>
          <a:p>
            <a:pPr marL="457200" marR="0" lvl="0" indent="-44958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E241A"/>
              </a:buClr>
              <a:buSzPts val="29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CIS 5450 - Fall 2023</a:t>
            </a:r>
            <a:endParaRPr dirty="0"/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2" y="4800886"/>
            <a:ext cx="2077453" cy="57021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/>
          <p:nvPr/>
        </p:nvSpPr>
        <p:spPr>
          <a:xfrm>
            <a:off x="203672" y="4462332"/>
            <a:ext cx="32335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Portions of this lecture were developed for the OpenDS4All project,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piloted by Penn, IBM, and the Linux Foundation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nn">
  <a:themeElements>
    <a:clrScheme name="Penn">
      <a:dk1>
        <a:srgbClr val="0B4183"/>
      </a:dk1>
      <a:lt1>
        <a:srgbClr val="FFFFFF"/>
      </a:lt1>
      <a:dk2>
        <a:srgbClr val="212121"/>
      </a:dk2>
      <a:lt2>
        <a:srgbClr val="CDD0D1"/>
      </a:lt2>
      <a:accent1>
        <a:srgbClr val="A93023"/>
      </a:accent1>
      <a:accent2>
        <a:srgbClr val="7F7F7F"/>
      </a:accent2>
      <a:accent3>
        <a:srgbClr val="1186C3"/>
      </a:accent3>
      <a:accent4>
        <a:srgbClr val="702017"/>
      </a:accent4>
      <a:accent5>
        <a:srgbClr val="B4D3F8"/>
      </a:accent5>
      <a:accent6>
        <a:srgbClr val="1186C3"/>
      </a:accent6>
      <a:hlink>
        <a:srgbClr val="3085ED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3811</Words>
  <Application>Microsoft Office PowerPoint</Application>
  <PresentationFormat>On-screen Show (16:10)</PresentationFormat>
  <Paragraphs>683</Paragraphs>
  <Slides>56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Noto Sans Symbols</vt:lpstr>
      <vt:lpstr>Times New Roman</vt:lpstr>
      <vt:lpstr>Franklin Gothic</vt:lpstr>
      <vt:lpstr>Cambria Math</vt:lpstr>
      <vt:lpstr>Tahoma</vt:lpstr>
      <vt:lpstr>Lora</vt:lpstr>
      <vt:lpstr>Corbel</vt:lpstr>
      <vt:lpstr>Constantia</vt:lpstr>
      <vt:lpstr>Arial</vt:lpstr>
      <vt:lpstr>Penn</vt:lpstr>
      <vt:lpstr>Welcome to  Big Data Analytics</vt:lpstr>
      <vt:lpstr>Welcome!</vt:lpstr>
      <vt:lpstr>Get to Know Your Fantastic TAs, and Stop by Our Office Hours</vt:lpstr>
      <vt:lpstr>Waitlists</vt:lpstr>
      <vt:lpstr>Motivation for the Course: Data Is Driving Everything</vt:lpstr>
      <vt:lpstr>Data Is Driving Buzzwords</vt:lpstr>
      <vt:lpstr>The Key Question in Big Data Analytics: How Do We Understand and Predict?</vt:lpstr>
      <vt:lpstr>Outline for Today</vt:lpstr>
      <vt:lpstr>The Need to Model, Clean,  and Integrate Data</vt:lpstr>
      <vt:lpstr>Our Focus in Big Data Analytics</vt:lpstr>
      <vt:lpstr>The Journey from Data to Models</vt:lpstr>
      <vt:lpstr>What Makes Data “Big”?</vt:lpstr>
      <vt:lpstr>Even at Scale, Raw Data Is Hard to Interpret</vt:lpstr>
      <vt:lpstr>Interpretability Is Helped by Metadata</vt:lpstr>
      <vt:lpstr>Interpretability Is Helped by Metadata</vt:lpstr>
      <vt:lpstr>Interpretability Is Helped by Metadata</vt:lpstr>
      <vt:lpstr>We Want to Know Structure (Schema), Meaning, and Provenance</vt:lpstr>
      <vt:lpstr>Data (Pre)processing Tasks as Done by a Data Scientist / Engineer</vt:lpstr>
      <vt:lpstr>Many Data Modalities Contain Structure</vt:lpstr>
      <vt:lpstr>Data often Needs to be Linked across Sources and Even Code!</vt:lpstr>
      <vt:lpstr>The Story So Far: Big Data Must be  Cleaned &amp; Integrated</vt:lpstr>
      <vt:lpstr>Brief self-check</vt:lpstr>
      <vt:lpstr>Features and Learning</vt:lpstr>
      <vt:lpstr>The Journey from Data to Models</vt:lpstr>
      <vt:lpstr>Traditional Programming</vt:lpstr>
      <vt:lpstr>(Supervised) Machine Learning</vt:lpstr>
      <vt:lpstr>(Supervised) Machine Learning</vt:lpstr>
      <vt:lpstr>Text Data … And LLMs</vt:lpstr>
      <vt:lpstr>Image Data</vt:lpstr>
      <vt:lpstr>Network Data: Find Patterns in Connectivity (Clusters, Paths, …)</vt:lpstr>
      <vt:lpstr>Data with Complex Semantics:  Knowledge Graphs</vt:lpstr>
      <vt:lpstr>Spatiotemporal data: Track over Time, Potentially Forecast the Future</vt:lpstr>
      <vt:lpstr>Summary</vt:lpstr>
      <vt:lpstr>Brief Self-Check</vt:lpstr>
      <vt:lpstr>Data Analytics Tasks and Goals</vt:lpstr>
      <vt:lpstr>The Goal of Data Analytics: From Data to “Knowledge” or Action</vt:lpstr>
      <vt:lpstr>What Does Big Data Analytics Involve?</vt:lpstr>
      <vt:lpstr>An Example from Kaggle.com</vt:lpstr>
      <vt:lpstr>Data Science / Data Analytics: Beware Over-Hyped Expectations!</vt:lpstr>
      <vt:lpstr>Data Science Process (Workflow, Lifecycle)</vt:lpstr>
      <vt:lpstr>The Word from Our Students and Collaborators at Data Science Companies</vt:lpstr>
      <vt:lpstr>Recapping Our Motivations for Big Data Analytics (and this Course)</vt:lpstr>
      <vt:lpstr>Brief Self-Check</vt:lpstr>
      <vt:lpstr>Course Logistics</vt:lpstr>
      <vt:lpstr>Expectations</vt:lpstr>
      <vt:lpstr>Course Website:   cis.upenn.edu/~cis5450</vt:lpstr>
      <vt:lpstr>Who This Class is For</vt:lpstr>
      <vt:lpstr>Relationship to Other Courses at Penn</vt:lpstr>
      <vt:lpstr>What You’ll Learn Here</vt:lpstr>
      <vt:lpstr>Reference Books</vt:lpstr>
      <vt:lpstr>Prerequisites, Workload, etc.</vt:lpstr>
      <vt:lpstr>A Disclaimer…</vt:lpstr>
      <vt:lpstr>Technologies</vt:lpstr>
      <vt:lpstr>For All Meetings with Us (In-Person + Remote)</vt:lpstr>
      <vt:lpstr>Grading (Tentative)</vt:lpstr>
      <vt:lpstr>This Week: Get Started with Google Colab and HW0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Big Data Analytics</dc:title>
  <dc:creator>Zack Ives</dc:creator>
  <cp:lastModifiedBy>Ives, Zachary</cp:lastModifiedBy>
  <cp:revision>30</cp:revision>
  <dcterms:modified xsi:type="dcterms:W3CDTF">2023-08-30T17:20:09Z</dcterms:modified>
</cp:coreProperties>
</file>